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49"/>
  </p:notesMasterIdLst>
  <p:handoutMasterIdLst>
    <p:handoutMasterId r:id="rId50"/>
  </p:handoutMasterIdLst>
  <p:sldIdLst>
    <p:sldId id="313" r:id="rId2"/>
    <p:sldId id="264" r:id="rId3"/>
    <p:sldId id="310" r:id="rId4"/>
    <p:sldId id="267" r:id="rId5"/>
    <p:sldId id="331" r:id="rId6"/>
    <p:sldId id="333" r:id="rId7"/>
    <p:sldId id="373" r:id="rId8"/>
    <p:sldId id="438" r:id="rId9"/>
    <p:sldId id="439" r:id="rId10"/>
    <p:sldId id="423" r:id="rId11"/>
    <p:sldId id="443" r:id="rId12"/>
    <p:sldId id="374" r:id="rId13"/>
    <p:sldId id="268" r:id="rId14"/>
    <p:sldId id="341" r:id="rId15"/>
    <p:sldId id="342" r:id="rId16"/>
    <p:sldId id="345" r:id="rId17"/>
    <p:sldId id="346" r:id="rId18"/>
    <p:sldId id="347" r:id="rId19"/>
    <p:sldId id="433" r:id="rId20"/>
    <p:sldId id="442" r:id="rId21"/>
    <p:sldId id="432" r:id="rId22"/>
    <p:sldId id="348" r:id="rId23"/>
    <p:sldId id="272" r:id="rId24"/>
    <p:sldId id="273" r:id="rId25"/>
    <p:sldId id="274" r:id="rId26"/>
    <p:sldId id="376" r:id="rId27"/>
    <p:sldId id="427" r:id="rId28"/>
    <p:sldId id="352" r:id="rId29"/>
    <p:sldId id="400" r:id="rId30"/>
    <p:sldId id="354" r:id="rId31"/>
    <p:sldId id="429" r:id="rId32"/>
    <p:sldId id="431" r:id="rId33"/>
    <p:sldId id="394" r:id="rId34"/>
    <p:sldId id="395" r:id="rId35"/>
    <p:sldId id="396" r:id="rId36"/>
    <p:sldId id="434" r:id="rId37"/>
    <p:sldId id="435" r:id="rId38"/>
    <p:sldId id="399" r:id="rId39"/>
    <p:sldId id="296" r:id="rId40"/>
    <p:sldId id="436" r:id="rId41"/>
    <p:sldId id="398" r:id="rId42"/>
    <p:sldId id="397" r:id="rId43"/>
    <p:sldId id="371" r:id="rId44"/>
    <p:sldId id="369" r:id="rId45"/>
    <p:sldId id="356" r:id="rId46"/>
    <p:sldId id="440" r:id="rId47"/>
    <p:sldId id="441" r:id="rId48"/>
  </p:sldIdLst>
  <p:sldSz cx="9144000" cy="6858000" type="screen4x3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1">
          <p15:clr>
            <a:srgbClr val="A4A3A4"/>
          </p15:clr>
        </p15:guide>
        <p15:guide id="2" pos="51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3366FF"/>
    <a:srgbClr val="FF0066"/>
    <a:srgbClr val="009900"/>
    <a:srgbClr val="5FD5FF"/>
    <a:srgbClr val="B3EBFF"/>
    <a:srgbClr val="79DC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E61F5F-E4FE-4334-AFB7-D9E243071804}" v="119" dt="2024-06-06T03:51:20.6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33"/>
    <p:restoredTop sz="76136" autoAdjust="0"/>
  </p:normalViewPr>
  <p:slideViewPr>
    <p:cSldViewPr snapToGrid="0">
      <p:cViewPr varScale="1">
        <p:scale>
          <a:sx n="91" d="100"/>
          <a:sy n="91" d="100"/>
        </p:scale>
        <p:origin x="520" y="44"/>
      </p:cViewPr>
      <p:guideLst>
        <p:guide orient="horz" pos="801"/>
        <p:guide pos="5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ran wu" userId="9f9739ad9b769acf" providerId="LiveId" clId="{ADE61F5F-E4FE-4334-AFB7-D9E243071804}"/>
    <pc:docChg chg="undo custSel delSld modSld">
      <pc:chgData name="ziran wu" userId="9f9739ad9b769acf" providerId="LiveId" clId="{ADE61F5F-E4FE-4334-AFB7-D9E243071804}" dt="2024-06-06T03:51:40.385" v="1873" actId="207"/>
      <pc:docMkLst>
        <pc:docMk/>
      </pc:docMkLst>
      <pc:sldChg chg="modSp mod">
        <pc:chgData name="ziran wu" userId="9f9739ad9b769acf" providerId="LiveId" clId="{ADE61F5F-E4FE-4334-AFB7-D9E243071804}" dt="2024-06-06T02:24:06.900" v="39" actId="20577"/>
        <pc:sldMkLst>
          <pc:docMk/>
          <pc:sldMk cId="0" sldId="267"/>
        </pc:sldMkLst>
        <pc:spChg chg="mod">
          <ac:chgData name="ziran wu" userId="9f9739ad9b769acf" providerId="LiveId" clId="{ADE61F5F-E4FE-4334-AFB7-D9E243071804}" dt="2024-06-06T02:24:06.900" v="39" actId="20577"/>
          <ac:spMkLst>
            <pc:docMk/>
            <pc:sldMk cId="0" sldId="267"/>
            <ac:spMk id="14338" creationId="{00000000-0000-0000-0000-000000000000}"/>
          </ac:spMkLst>
        </pc:spChg>
      </pc:sldChg>
      <pc:sldChg chg="addSp modSp mod">
        <pc:chgData name="ziran wu" userId="9f9739ad9b769acf" providerId="LiveId" clId="{ADE61F5F-E4FE-4334-AFB7-D9E243071804}" dt="2024-06-06T02:37:13.352" v="565" actId="20577"/>
        <pc:sldMkLst>
          <pc:docMk/>
          <pc:sldMk cId="571432331" sldId="268"/>
        </pc:sldMkLst>
        <pc:spChg chg="add">
          <ac:chgData name="ziran wu" userId="9f9739ad9b769acf" providerId="LiveId" clId="{ADE61F5F-E4FE-4334-AFB7-D9E243071804}" dt="2024-06-06T02:34:50.966" v="391" actId="11529"/>
          <ac:spMkLst>
            <pc:docMk/>
            <pc:sldMk cId="571432331" sldId="268"/>
            <ac:spMk id="2" creationId="{AACEFD42-82DC-2706-B4BB-16C85E280F76}"/>
          </ac:spMkLst>
        </pc:spChg>
        <pc:spChg chg="mod">
          <ac:chgData name="ziran wu" userId="9f9739ad9b769acf" providerId="LiveId" clId="{ADE61F5F-E4FE-4334-AFB7-D9E243071804}" dt="2024-06-06T02:37:13.352" v="565" actId="20577"/>
          <ac:spMkLst>
            <pc:docMk/>
            <pc:sldMk cId="571432331" sldId="268"/>
            <ac:spMk id="35842" creationId="{00000000-0000-0000-0000-000000000000}"/>
          </ac:spMkLst>
        </pc:spChg>
      </pc:sldChg>
      <pc:sldChg chg="addSp mod">
        <pc:chgData name="ziran wu" userId="9f9739ad9b769acf" providerId="LiveId" clId="{ADE61F5F-E4FE-4334-AFB7-D9E243071804}" dt="2024-06-06T02:57:11.464" v="798" actId="11529"/>
        <pc:sldMkLst>
          <pc:docMk/>
          <pc:sldMk cId="0" sldId="272"/>
        </pc:sldMkLst>
        <pc:spChg chg="add">
          <ac:chgData name="ziran wu" userId="9f9739ad9b769acf" providerId="LiveId" clId="{ADE61F5F-E4FE-4334-AFB7-D9E243071804}" dt="2024-06-06T02:57:11.464" v="798" actId="11529"/>
          <ac:spMkLst>
            <pc:docMk/>
            <pc:sldMk cId="0" sldId="272"/>
            <ac:spMk id="3" creationId="{581007A5-4E71-07CE-774F-D2E1A15FF00D}"/>
          </ac:spMkLst>
        </pc:spChg>
      </pc:sldChg>
      <pc:sldChg chg="modSp mod">
        <pc:chgData name="ziran wu" userId="9f9739ad9b769acf" providerId="LiveId" clId="{ADE61F5F-E4FE-4334-AFB7-D9E243071804}" dt="2024-06-06T02:58:13.005" v="878" actId="20577"/>
        <pc:sldMkLst>
          <pc:docMk/>
          <pc:sldMk cId="0" sldId="273"/>
        </pc:sldMkLst>
        <pc:spChg chg="mod">
          <ac:chgData name="ziran wu" userId="9f9739ad9b769acf" providerId="LiveId" clId="{ADE61F5F-E4FE-4334-AFB7-D9E243071804}" dt="2024-06-06T02:58:13.005" v="878" actId="20577"/>
          <ac:spMkLst>
            <pc:docMk/>
            <pc:sldMk cId="0" sldId="273"/>
            <ac:spMk id="41986" creationId="{00000000-0000-0000-0000-000000000000}"/>
          </ac:spMkLst>
        </pc:spChg>
      </pc:sldChg>
      <pc:sldChg chg="modSp mod">
        <pc:chgData name="ziran wu" userId="9f9739ad9b769acf" providerId="LiveId" clId="{ADE61F5F-E4FE-4334-AFB7-D9E243071804}" dt="2024-06-06T03:50:01.739" v="1810" actId="14100"/>
        <pc:sldMkLst>
          <pc:docMk/>
          <pc:sldMk cId="0" sldId="296"/>
        </pc:sldMkLst>
        <pc:spChg chg="mod">
          <ac:chgData name="ziran wu" userId="9f9739ad9b769acf" providerId="LiveId" clId="{ADE61F5F-E4FE-4334-AFB7-D9E243071804}" dt="2024-06-06T03:50:01.739" v="1810" actId="14100"/>
          <ac:spMkLst>
            <pc:docMk/>
            <pc:sldMk cId="0" sldId="296"/>
            <ac:spMk id="63490" creationId="{00000000-0000-0000-0000-000000000000}"/>
          </ac:spMkLst>
        </pc:spChg>
        <pc:picChg chg="mod">
          <ac:chgData name="ziran wu" userId="9f9739ad9b769acf" providerId="LiveId" clId="{ADE61F5F-E4FE-4334-AFB7-D9E243071804}" dt="2024-06-06T03:48:50.987" v="1794" actId="1076"/>
          <ac:picMkLst>
            <pc:docMk/>
            <pc:sldMk cId="0" sldId="296"/>
            <ac:picMk id="63491" creationId="{00000000-0000-0000-0000-000000000000}"/>
          </ac:picMkLst>
        </pc:picChg>
      </pc:sldChg>
      <pc:sldChg chg="modSp mod">
        <pc:chgData name="ziran wu" userId="9f9739ad9b769acf" providerId="LiveId" clId="{ADE61F5F-E4FE-4334-AFB7-D9E243071804}" dt="2024-06-06T02:25:27.758" v="65" actId="20577"/>
        <pc:sldMkLst>
          <pc:docMk/>
          <pc:sldMk cId="0" sldId="333"/>
        </pc:sldMkLst>
        <pc:spChg chg="mod">
          <ac:chgData name="ziran wu" userId="9f9739ad9b769acf" providerId="LiveId" clId="{ADE61F5F-E4FE-4334-AFB7-D9E243071804}" dt="2024-06-06T02:25:27.758" v="65" actId="20577"/>
          <ac:spMkLst>
            <pc:docMk/>
            <pc:sldMk cId="0" sldId="333"/>
            <ac:spMk id="17410" creationId="{00000000-0000-0000-0000-000000000000}"/>
          </ac:spMkLst>
        </pc:spChg>
      </pc:sldChg>
      <pc:sldChg chg="modSp mod">
        <pc:chgData name="ziran wu" userId="9f9739ad9b769acf" providerId="LiveId" clId="{ADE61F5F-E4FE-4334-AFB7-D9E243071804}" dt="2024-06-06T02:46:19.920" v="569" actId="113"/>
        <pc:sldMkLst>
          <pc:docMk/>
          <pc:sldMk cId="0" sldId="341"/>
        </pc:sldMkLst>
        <pc:spChg chg="mod">
          <ac:chgData name="ziran wu" userId="9f9739ad9b769acf" providerId="LiveId" clId="{ADE61F5F-E4FE-4334-AFB7-D9E243071804}" dt="2024-06-06T02:46:19.920" v="569" actId="113"/>
          <ac:spMkLst>
            <pc:docMk/>
            <pc:sldMk cId="0" sldId="341"/>
            <ac:spMk id="26627" creationId="{00000000-0000-0000-0000-000000000000}"/>
          </ac:spMkLst>
        </pc:spChg>
      </pc:sldChg>
      <pc:sldChg chg="modSp mod">
        <pc:chgData name="ziran wu" userId="9f9739ad9b769acf" providerId="LiveId" clId="{ADE61F5F-E4FE-4334-AFB7-D9E243071804}" dt="2024-06-06T02:48:14.183" v="573" actId="207"/>
        <pc:sldMkLst>
          <pc:docMk/>
          <pc:sldMk cId="0" sldId="342"/>
        </pc:sldMkLst>
        <pc:spChg chg="mod">
          <ac:chgData name="ziran wu" userId="9f9739ad9b769acf" providerId="LiveId" clId="{ADE61F5F-E4FE-4334-AFB7-D9E243071804}" dt="2024-06-06T02:48:14.183" v="573" actId="207"/>
          <ac:spMkLst>
            <pc:docMk/>
            <pc:sldMk cId="0" sldId="342"/>
            <ac:spMk id="28674" creationId="{00000000-0000-0000-0000-000000000000}"/>
          </ac:spMkLst>
        </pc:spChg>
      </pc:sldChg>
      <pc:sldChg chg="modSp mod">
        <pc:chgData name="ziran wu" userId="9f9739ad9b769acf" providerId="LiveId" clId="{ADE61F5F-E4FE-4334-AFB7-D9E243071804}" dt="2024-06-06T03:10:12.030" v="975" actId="20577"/>
        <pc:sldMkLst>
          <pc:docMk/>
          <pc:sldMk cId="0" sldId="352"/>
        </pc:sldMkLst>
        <pc:spChg chg="mod">
          <ac:chgData name="ziran wu" userId="9f9739ad9b769acf" providerId="LiveId" clId="{ADE61F5F-E4FE-4334-AFB7-D9E243071804}" dt="2024-06-06T03:10:12.030" v="975" actId="20577"/>
          <ac:spMkLst>
            <pc:docMk/>
            <pc:sldMk cId="0" sldId="352"/>
            <ac:spMk id="47106" creationId="{00000000-0000-0000-0000-000000000000}"/>
          </ac:spMkLst>
        </pc:spChg>
      </pc:sldChg>
      <pc:sldChg chg="addSp modSp mod modNotesTx">
        <pc:chgData name="ziran wu" userId="9f9739ad9b769acf" providerId="LiveId" clId="{ADE61F5F-E4FE-4334-AFB7-D9E243071804}" dt="2024-06-06T03:25:43.119" v="1286" actId="1076"/>
        <pc:sldMkLst>
          <pc:docMk/>
          <pc:sldMk cId="0" sldId="354"/>
        </pc:sldMkLst>
        <pc:spChg chg="mod">
          <ac:chgData name="ziran wu" userId="9f9739ad9b769acf" providerId="LiveId" clId="{ADE61F5F-E4FE-4334-AFB7-D9E243071804}" dt="2024-06-06T03:24:54.712" v="1275" actId="6549"/>
          <ac:spMkLst>
            <pc:docMk/>
            <pc:sldMk cId="0" sldId="354"/>
            <ac:spMk id="2" creationId="{00000000-0000-0000-0000-000000000000}"/>
          </ac:spMkLst>
        </pc:spChg>
        <pc:spChg chg="add mod">
          <ac:chgData name="ziran wu" userId="9f9739ad9b769acf" providerId="LiveId" clId="{ADE61F5F-E4FE-4334-AFB7-D9E243071804}" dt="2024-06-06T03:25:43.119" v="1286" actId="1076"/>
          <ac:spMkLst>
            <pc:docMk/>
            <pc:sldMk cId="0" sldId="354"/>
            <ac:spMk id="5" creationId="{11013CF5-2B20-13EE-65C8-170912A626C3}"/>
          </ac:spMkLst>
        </pc:spChg>
        <pc:spChg chg="mod">
          <ac:chgData name="ziran wu" userId="9f9739ad9b769acf" providerId="LiveId" clId="{ADE61F5F-E4FE-4334-AFB7-D9E243071804}" dt="2024-06-06T03:14:47.312" v="1170" actId="20577"/>
          <ac:spMkLst>
            <pc:docMk/>
            <pc:sldMk cId="0" sldId="354"/>
            <ac:spMk id="51202" creationId="{00000000-0000-0000-0000-000000000000}"/>
          </ac:spMkLst>
        </pc:spChg>
      </pc:sldChg>
      <pc:sldChg chg="addSp delSp modSp mod modNotesTx">
        <pc:chgData name="ziran wu" userId="9f9739ad9b769acf" providerId="LiveId" clId="{ADE61F5F-E4FE-4334-AFB7-D9E243071804}" dt="2024-06-06T02:33:01.957" v="389" actId="20577"/>
        <pc:sldMkLst>
          <pc:docMk/>
          <pc:sldMk cId="0" sldId="373"/>
        </pc:sldMkLst>
        <pc:spChg chg="add mod">
          <ac:chgData name="ziran wu" userId="9f9739ad9b769acf" providerId="LiveId" clId="{ADE61F5F-E4FE-4334-AFB7-D9E243071804}" dt="2024-06-06T02:33:01.957" v="389" actId="20577"/>
          <ac:spMkLst>
            <pc:docMk/>
            <pc:sldMk cId="0" sldId="373"/>
            <ac:spMk id="12" creationId="{CDC3F067-22FF-FDEC-37C3-0855E58E3612}"/>
          </ac:spMkLst>
        </pc:spChg>
        <pc:spChg chg="mod">
          <ac:chgData name="ziran wu" userId="9f9739ad9b769acf" providerId="LiveId" clId="{ADE61F5F-E4FE-4334-AFB7-D9E243071804}" dt="2024-06-06T02:32:44.872" v="387" actId="1076"/>
          <ac:spMkLst>
            <pc:docMk/>
            <pc:sldMk cId="0" sldId="373"/>
            <ac:spMk id="18435" creationId="{00000000-0000-0000-0000-000000000000}"/>
          </ac:spMkLst>
        </pc:spChg>
        <pc:cxnChg chg="add del mod">
          <ac:chgData name="ziran wu" userId="9f9739ad9b769acf" providerId="LiveId" clId="{ADE61F5F-E4FE-4334-AFB7-D9E243071804}" dt="2024-06-06T02:28:24.989" v="68" actId="478"/>
          <ac:cxnSpMkLst>
            <pc:docMk/>
            <pc:sldMk cId="0" sldId="373"/>
            <ac:cxnSpMk id="3" creationId="{A440F2BF-8125-FF6E-8321-6C48679FF5C5}"/>
          </ac:cxnSpMkLst>
        </pc:cxnChg>
        <pc:cxnChg chg="add del">
          <ac:chgData name="ziran wu" userId="9f9739ad9b769acf" providerId="LiveId" clId="{ADE61F5F-E4FE-4334-AFB7-D9E243071804}" dt="2024-06-06T02:28:52.593" v="70" actId="478"/>
          <ac:cxnSpMkLst>
            <pc:docMk/>
            <pc:sldMk cId="0" sldId="373"/>
            <ac:cxnSpMk id="6" creationId="{04ADC0D6-4430-5D84-75C3-39B8B6D2F9F8}"/>
          </ac:cxnSpMkLst>
        </pc:cxnChg>
        <pc:cxnChg chg="add mod">
          <ac:chgData name="ziran wu" userId="9f9739ad9b769acf" providerId="LiveId" clId="{ADE61F5F-E4FE-4334-AFB7-D9E243071804}" dt="2024-06-06T02:32:16.600" v="378" actId="1076"/>
          <ac:cxnSpMkLst>
            <pc:docMk/>
            <pc:sldMk cId="0" sldId="373"/>
            <ac:cxnSpMk id="8" creationId="{8A5FE7BE-D7E9-A24C-74E4-EBC5499E3CB3}"/>
          </ac:cxnSpMkLst>
        </pc:cxnChg>
        <pc:cxnChg chg="add mod">
          <ac:chgData name="ziran wu" userId="9f9739ad9b769acf" providerId="LiveId" clId="{ADE61F5F-E4FE-4334-AFB7-D9E243071804}" dt="2024-06-06T02:32:22.022" v="380" actId="1076"/>
          <ac:cxnSpMkLst>
            <pc:docMk/>
            <pc:sldMk cId="0" sldId="373"/>
            <ac:cxnSpMk id="10" creationId="{4AEE03C2-F88D-CF36-1659-5D397EFC0F3D}"/>
          </ac:cxnSpMkLst>
        </pc:cxnChg>
      </pc:sldChg>
      <pc:sldChg chg="del">
        <pc:chgData name="ziran wu" userId="9f9739ad9b769acf" providerId="LiveId" clId="{ADE61F5F-E4FE-4334-AFB7-D9E243071804}" dt="2024-06-06T02:34:39.938" v="390" actId="47"/>
        <pc:sldMkLst>
          <pc:docMk/>
          <pc:sldMk cId="3178382862" sldId="375"/>
        </pc:sldMkLst>
      </pc:sldChg>
      <pc:sldChg chg="modNotesTx">
        <pc:chgData name="ziran wu" userId="9f9739ad9b769acf" providerId="LiveId" clId="{ADE61F5F-E4FE-4334-AFB7-D9E243071804}" dt="2024-06-06T03:30:59.209" v="1409" actId="20577"/>
        <pc:sldMkLst>
          <pc:docMk/>
          <pc:sldMk cId="0" sldId="396"/>
        </pc:sldMkLst>
      </pc:sldChg>
      <pc:sldChg chg="modSp mod">
        <pc:chgData name="ziran wu" userId="9f9739ad9b769acf" providerId="LiveId" clId="{ADE61F5F-E4FE-4334-AFB7-D9E243071804}" dt="2024-06-06T03:51:40.385" v="1873" actId="207"/>
        <pc:sldMkLst>
          <pc:docMk/>
          <pc:sldMk cId="0" sldId="398"/>
        </pc:sldMkLst>
        <pc:spChg chg="mod">
          <ac:chgData name="ziran wu" userId="9f9739ad9b769acf" providerId="LiveId" clId="{ADE61F5F-E4FE-4334-AFB7-D9E243071804}" dt="2024-06-06T03:51:40.385" v="1873" actId="207"/>
          <ac:spMkLst>
            <pc:docMk/>
            <pc:sldMk cId="0" sldId="398"/>
            <ac:spMk id="66562" creationId="{00000000-0000-0000-0000-000000000000}"/>
          </ac:spMkLst>
        </pc:spChg>
      </pc:sldChg>
      <pc:sldChg chg="modSp mod modNotesTx">
        <pc:chgData name="ziran wu" userId="9f9739ad9b769acf" providerId="LiveId" clId="{ADE61F5F-E4FE-4334-AFB7-D9E243071804}" dt="2024-06-06T03:14:26.808" v="1152" actId="20577"/>
        <pc:sldMkLst>
          <pc:docMk/>
          <pc:sldMk cId="0" sldId="400"/>
        </pc:sldMkLst>
        <pc:spChg chg="mod">
          <ac:chgData name="ziran wu" userId="9f9739ad9b769acf" providerId="LiveId" clId="{ADE61F5F-E4FE-4334-AFB7-D9E243071804}" dt="2024-06-06T03:12:49.717" v="1055" actId="20577"/>
          <ac:spMkLst>
            <pc:docMk/>
            <pc:sldMk cId="0" sldId="400"/>
            <ac:spMk id="49154" creationId="{00000000-0000-0000-0000-000000000000}"/>
          </ac:spMkLst>
        </pc:spChg>
        <pc:picChg chg="mod">
          <ac:chgData name="ziran wu" userId="9f9739ad9b769acf" providerId="LiveId" clId="{ADE61F5F-E4FE-4334-AFB7-D9E243071804}" dt="2024-06-06T03:12:53.342" v="1056" actId="1076"/>
          <ac:picMkLst>
            <pc:docMk/>
            <pc:sldMk cId="0" sldId="400"/>
            <ac:picMk id="49155" creationId="{00000000-0000-0000-0000-000000000000}"/>
          </ac:picMkLst>
        </pc:picChg>
      </pc:sldChg>
      <pc:sldChg chg="del">
        <pc:chgData name="ziran wu" userId="9f9739ad9b769acf" providerId="LiveId" clId="{ADE61F5F-E4FE-4334-AFB7-D9E243071804}" dt="2024-06-06T02:17:26.979" v="0" actId="47"/>
        <pc:sldMkLst>
          <pc:docMk/>
          <pc:sldMk cId="0" sldId="424"/>
        </pc:sldMkLst>
      </pc:sldChg>
      <pc:sldChg chg="del">
        <pc:chgData name="ziran wu" userId="9f9739ad9b769acf" providerId="LiveId" clId="{ADE61F5F-E4FE-4334-AFB7-D9E243071804}" dt="2024-06-06T02:17:28.389" v="1" actId="47"/>
        <pc:sldMkLst>
          <pc:docMk/>
          <pc:sldMk cId="0" sldId="425"/>
        </pc:sldMkLst>
      </pc:sldChg>
      <pc:sldChg chg="addSp mod modNotesTx">
        <pc:chgData name="ziran wu" userId="9f9739ad9b769acf" providerId="LiveId" clId="{ADE61F5F-E4FE-4334-AFB7-D9E243071804}" dt="2024-06-06T03:08:43.246" v="927" actId="20577"/>
        <pc:sldMkLst>
          <pc:docMk/>
          <pc:sldMk cId="0" sldId="427"/>
        </pc:sldMkLst>
        <pc:spChg chg="add">
          <ac:chgData name="ziran wu" userId="9f9739ad9b769acf" providerId="LiveId" clId="{ADE61F5F-E4FE-4334-AFB7-D9E243071804}" dt="2024-06-06T03:03:12.111" v="882" actId="11529"/>
          <ac:spMkLst>
            <pc:docMk/>
            <pc:sldMk cId="0" sldId="427"/>
            <ac:spMk id="2" creationId="{771D03D7-C22F-EED7-0504-13DC044103D1}"/>
          </ac:spMkLst>
        </pc:spChg>
      </pc:sldChg>
      <pc:sldChg chg="del">
        <pc:chgData name="ziran wu" userId="9f9739ad9b769acf" providerId="LiveId" clId="{ADE61F5F-E4FE-4334-AFB7-D9E243071804}" dt="2024-06-06T03:27:55.821" v="1287" actId="47"/>
        <pc:sldMkLst>
          <pc:docMk/>
          <pc:sldMk cId="0" sldId="428"/>
        </pc:sldMkLst>
      </pc:sldChg>
      <pc:sldChg chg="del">
        <pc:chgData name="ziran wu" userId="9f9739ad9b769acf" providerId="LiveId" clId="{ADE61F5F-E4FE-4334-AFB7-D9E243071804}" dt="2024-06-06T03:27:58.846" v="1288" actId="47"/>
        <pc:sldMkLst>
          <pc:docMk/>
          <pc:sldMk cId="0" sldId="430"/>
        </pc:sldMkLst>
      </pc:sldChg>
      <pc:sldChg chg="mod modShow">
        <pc:chgData name="ziran wu" userId="9f9739ad9b769acf" providerId="LiveId" clId="{ADE61F5F-E4FE-4334-AFB7-D9E243071804}" dt="2024-06-06T03:04:48.503" v="899" actId="729"/>
        <pc:sldMkLst>
          <pc:docMk/>
          <pc:sldMk cId="0" sldId="431"/>
        </pc:sldMkLst>
      </pc:sldChg>
      <pc:sldChg chg="addSp modSp mod">
        <pc:chgData name="ziran wu" userId="9f9739ad9b769acf" providerId="LiveId" clId="{ADE61F5F-E4FE-4334-AFB7-D9E243071804}" dt="2024-06-06T02:53:10.718" v="797" actId="1076"/>
        <pc:sldMkLst>
          <pc:docMk/>
          <pc:sldMk cId="0" sldId="432"/>
        </pc:sldMkLst>
        <pc:spChg chg="add mod">
          <ac:chgData name="ziran wu" userId="9f9739ad9b769acf" providerId="LiveId" clId="{ADE61F5F-E4FE-4334-AFB7-D9E243071804}" dt="2024-06-06T02:53:10.718" v="797" actId="1076"/>
          <ac:spMkLst>
            <pc:docMk/>
            <pc:sldMk cId="0" sldId="432"/>
            <ac:spMk id="3" creationId="{94A7DE49-B7A5-A10B-078E-C688493F7B38}"/>
          </ac:spMkLst>
        </pc:spChg>
        <pc:spChg chg="mod">
          <ac:chgData name="ziran wu" userId="9f9739ad9b769acf" providerId="LiveId" clId="{ADE61F5F-E4FE-4334-AFB7-D9E243071804}" dt="2024-06-06T02:53:08.294" v="796" actId="1076"/>
          <ac:spMkLst>
            <pc:docMk/>
            <pc:sldMk cId="0" sldId="432"/>
            <ac:spMk id="75778" creationId="{00000000-0000-0000-0000-000000000000}"/>
          </ac:spMkLst>
        </pc:spChg>
        <pc:spChg chg="mod">
          <ac:chgData name="ziran wu" userId="9f9739ad9b769acf" providerId="LiveId" clId="{ADE61F5F-E4FE-4334-AFB7-D9E243071804}" dt="2024-06-06T02:53:08.294" v="796" actId="1076"/>
          <ac:spMkLst>
            <pc:docMk/>
            <pc:sldMk cId="0" sldId="432"/>
            <ac:spMk id="75779" creationId="{00000000-0000-0000-0000-000000000000}"/>
          </ac:spMkLst>
        </pc:spChg>
        <pc:spChg chg="mod">
          <ac:chgData name="ziran wu" userId="9f9739ad9b769acf" providerId="LiveId" clId="{ADE61F5F-E4FE-4334-AFB7-D9E243071804}" dt="2024-06-06T02:53:08.294" v="796" actId="1076"/>
          <ac:spMkLst>
            <pc:docMk/>
            <pc:sldMk cId="0" sldId="432"/>
            <ac:spMk id="75780" creationId="{00000000-0000-0000-0000-000000000000}"/>
          </ac:spMkLst>
        </pc:spChg>
        <pc:spChg chg="mod">
          <ac:chgData name="ziran wu" userId="9f9739ad9b769acf" providerId="LiveId" clId="{ADE61F5F-E4FE-4334-AFB7-D9E243071804}" dt="2024-06-06T02:53:08.294" v="796" actId="1076"/>
          <ac:spMkLst>
            <pc:docMk/>
            <pc:sldMk cId="0" sldId="432"/>
            <ac:spMk id="75781" creationId="{00000000-0000-0000-0000-000000000000}"/>
          </ac:spMkLst>
        </pc:spChg>
        <pc:spChg chg="mod">
          <ac:chgData name="ziran wu" userId="9f9739ad9b769acf" providerId="LiveId" clId="{ADE61F5F-E4FE-4334-AFB7-D9E243071804}" dt="2024-06-06T02:53:08.294" v="796" actId="1076"/>
          <ac:spMkLst>
            <pc:docMk/>
            <pc:sldMk cId="0" sldId="432"/>
            <ac:spMk id="75782" creationId="{00000000-0000-0000-0000-000000000000}"/>
          </ac:spMkLst>
        </pc:spChg>
        <pc:spChg chg="mod">
          <ac:chgData name="ziran wu" userId="9f9739ad9b769acf" providerId="LiveId" clId="{ADE61F5F-E4FE-4334-AFB7-D9E243071804}" dt="2024-06-06T02:53:08.294" v="796" actId="1076"/>
          <ac:spMkLst>
            <pc:docMk/>
            <pc:sldMk cId="0" sldId="432"/>
            <ac:spMk id="75783" creationId="{00000000-0000-0000-0000-000000000000}"/>
          </ac:spMkLst>
        </pc:spChg>
        <pc:spChg chg="mod">
          <ac:chgData name="ziran wu" userId="9f9739ad9b769acf" providerId="LiveId" clId="{ADE61F5F-E4FE-4334-AFB7-D9E243071804}" dt="2024-06-06T02:53:08.294" v="796" actId="1076"/>
          <ac:spMkLst>
            <pc:docMk/>
            <pc:sldMk cId="0" sldId="432"/>
            <ac:spMk id="75788" creationId="{00000000-0000-0000-0000-000000000000}"/>
          </ac:spMkLst>
        </pc:spChg>
        <pc:spChg chg="mod">
          <ac:chgData name="ziran wu" userId="9f9739ad9b769acf" providerId="LiveId" clId="{ADE61F5F-E4FE-4334-AFB7-D9E243071804}" dt="2024-06-06T02:53:08.294" v="796" actId="1076"/>
          <ac:spMkLst>
            <pc:docMk/>
            <pc:sldMk cId="0" sldId="432"/>
            <ac:spMk id="75789" creationId="{00000000-0000-0000-0000-000000000000}"/>
          </ac:spMkLst>
        </pc:spChg>
        <pc:spChg chg="mod">
          <ac:chgData name="ziran wu" userId="9f9739ad9b769acf" providerId="LiveId" clId="{ADE61F5F-E4FE-4334-AFB7-D9E243071804}" dt="2024-06-06T02:53:08.294" v="796" actId="1076"/>
          <ac:spMkLst>
            <pc:docMk/>
            <pc:sldMk cId="0" sldId="432"/>
            <ac:spMk id="75790" creationId="{00000000-0000-0000-0000-000000000000}"/>
          </ac:spMkLst>
        </pc:spChg>
        <pc:spChg chg="mod">
          <ac:chgData name="ziran wu" userId="9f9739ad9b769acf" providerId="LiveId" clId="{ADE61F5F-E4FE-4334-AFB7-D9E243071804}" dt="2024-06-06T02:53:08.294" v="796" actId="1076"/>
          <ac:spMkLst>
            <pc:docMk/>
            <pc:sldMk cId="0" sldId="432"/>
            <ac:spMk id="75791" creationId="{00000000-0000-0000-0000-000000000000}"/>
          </ac:spMkLst>
        </pc:spChg>
        <pc:spChg chg="mod">
          <ac:chgData name="ziran wu" userId="9f9739ad9b769acf" providerId="LiveId" clId="{ADE61F5F-E4FE-4334-AFB7-D9E243071804}" dt="2024-06-06T02:53:08.294" v="796" actId="1076"/>
          <ac:spMkLst>
            <pc:docMk/>
            <pc:sldMk cId="0" sldId="432"/>
            <ac:spMk id="75793" creationId="{00000000-0000-0000-0000-000000000000}"/>
          </ac:spMkLst>
        </pc:spChg>
        <pc:spChg chg="mod">
          <ac:chgData name="ziran wu" userId="9f9739ad9b769acf" providerId="LiveId" clId="{ADE61F5F-E4FE-4334-AFB7-D9E243071804}" dt="2024-06-06T02:53:08.294" v="796" actId="1076"/>
          <ac:spMkLst>
            <pc:docMk/>
            <pc:sldMk cId="0" sldId="432"/>
            <ac:spMk id="75794" creationId="{00000000-0000-0000-0000-000000000000}"/>
          </ac:spMkLst>
        </pc:spChg>
        <pc:cxnChg chg="mod">
          <ac:chgData name="ziran wu" userId="9f9739ad9b769acf" providerId="LiveId" clId="{ADE61F5F-E4FE-4334-AFB7-D9E243071804}" dt="2024-06-06T02:53:08.294" v="796" actId="1076"/>
          <ac:cxnSpMkLst>
            <pc:docMk/>
            <pc:sldMk cId="0" sldId="432"/>
            <ac:cxnSpMk id="75784" creationId="{00000000-0000-0000-0000-000000000000}"/>
          </ac:cxnSpMkLst>
        </pc:cxnChg>
        <pc:cxnChg chg="mod">
          <ac:chgData name="ziran wu" userId="9f9739ad9b769acf" providerId="LiveId" clId="{ADE61F5F-E4FE-4334-AFB7-D9E243071804}" dt="2024-06-06T02:53:08.294" v="796" actId="1076"/>
          <ac:cxnSpMkLst>
            <pc:docMk/>
            <pc:sldMk cId="0" sldId="432"/>
            <ac:cxnSpMk id="75785" creationId="{00000000-0000-0000-0000-000000000000}"/>
          </ac:cxnSpMkLst>
        </pc:cxnChg>
        <pc:cxnChg chg="mod">
          <ac:chgData name="ziran wu" userId="9f9739ad9b769acf" providerId="LiveId" clId="{ADE61F5F-E4FE-4334-AFB7-D9E243071804}" dt="2024-06-06T02:53:08.294" v="796" actId="1076"/>
          <ac:cxnSpMkLst>
            <pc:docMk/>
            <pc:sldMk cId="0" sldId="432"/>
            <ac:cxnSpMk id="75786" creationId="{00000000-0000-0000-0000-000000000000}"/>
          </ac:cxnSpMkLst>
        </pc:cxnChg>
        <pc:cxnChg chg="mod">
          <ac:chgData name="ziran wu" userId="9f9739ad9b769acf" providerId="LiveId" clId="{ADE61F5F-E4FE-4334-AFB7-D9E243071804}" dt="2024-06-06T02:53:08.294" v="796" actId="1076"/>
          <ac:cxnSpMkLst>
            <pc:docMk/>
            <pc:sldMk cId="0" sldId="432"/>
            <ac:cxnSpMk id="75787" creationId="{00000000-0000-0000-0000-000000000000}"/>
          </ac:cxnSpMkLst>
        </pc:cxnChg>
        <pc:cxnChg chg="mod">
          <ac:chgData name="ziran wu" userId="9f9739ad9b769acf" providerId="LiveId" clId="{ADE61F5F-E4FE-4334-AFB7-D9E243071804}" dt="2024-06-06T02:53:08.294" v="796" actId="1076"/>
          <ac:cxnSpMkLst>
            <pc:docMk/>
            <pc:sldMk cId="0" sldId="432"/>
            <ac:cxnSpMk id="75792" creationId="{00000000-0000-0000-0000-000000000000}"/>
          </ac:cxnSpMkLst>
        </pc:cxnChg>
      </pc:sldChg>
      <pc:sldChg chg="addSp modSp mod modNotesTx">
        <pc:chgData name="ziran wu" userId="9f9739ad9b769acf" providerId="LiveId" clId="{ADE61F5F-E4FE-4334-AFB7-D9E243071804}" dt="2024-06-06T02:52:40.800" v="793" actId="1076"/>
        <pc:sldMkLst>
          <pc:docMk/>
          <pc:sldMk cId="0" sldId="433"/>
        </pc:sldMkLst>
        <pc:spChg chg="add mod">
          <ac:chgData name="ziran wu" userId="9f9739ad9b769acf" providerId="LiveId" clId="{ADE61F5F-E4FE-4334-AFB7-D9E243071804}" dt="2024-06-06T02:52:40.800" v="793" actId="1076"/>
          <ac:spMkLst>
            <pc:docMk/>
            <pc:sldMk cId="0" sldId="433"/>
            <ac:spMk id="3" creationId="{AE58C486-6910-6C70-3F1A-CD270AA7F17C}"/>
          </ac:spMkLst>
        </pc:spChg>
        <pc:spChg chg="mod">
          <ac:chgData name="ziran wu" userId="9f9739ad9b769acf" providerId="LiveId" clId="{ADE61F5F-E4FE-4334-AFB7-D9E243071804}" dt="2024-06-06T02:52:37.745" v="792" actId="1076"/>
          <ac:spMkLst>
            <pc:docMk/>
            <pc:sldMk cId="0" sldId="433"/>
            <ac:spMk id="74754" creationId="{00000000-0000-0000-0000-000000000000}"/>
          </ac:spMkLst>
        </pc:spChg>
        <pc:spChg chg="mod">
          <ac:chgData name="ziran wu" userId="9f9739ad9b769acf" providerId="LiveId" clId="{ADE61F5F-E4FE-4334-AFB7-D9E243071804}" dt="2024-06-06T02:52:37.745" v="792" actId="1076"/>
          <ac:spMkLst>
            <pc:docMk/>
            <pc:sldMk cId="0" sldId="433"/>
            <ac:spMk id="74755" creationId="{00000000-0000-0000-0000-000000000000}"/>
          </ac:spMkLst>
        </pc:spChg>
        <pc:spChg chg="mod">
          <ac:chgData name="ziran wu" userId="9f9739ad9b769acf" providerId="LiveId" clId="{ADE61F5F-E4FE-4334-AFB7-D9E243071804}" dt="2024-06-06T02:52:37.745" v="792" actId="1076"/>
          <ac:spMkLst>
            <pc:docMk/>
            <pc:sldMk cId="0" sldId="433"/>
            <ac:spMk id="74756" creationId="{00000000-0000-0000-0000-000000000000}"/>
          </ac:spMkLst>
        </pc:spChg>
        <pc:spChg chg="mod">
          <ac:chgData name="ziran wu" userId="9f9739ad9b769acf" providerId="LiveId" clId="{ADE61F5F-E4FE-4334-AFB7-D9E243071804}" dt="2024-06-06T02:52:37.745" v="792" actId="1076"/>
          <ac:spMkLst>
            <pc:docMk/>
            <pc:sldMk cId="0" sldId="433"/>
            <ac:spMk id="74759" creationId="{00000000-0000-0000-0000-000000000000}"/>
          </ac:spMkLst>
        </pc:spChg>
        <pc:spChg chg="mod">
          <ac:chgData name="ziran wu" userId="9f9739ad9b769acf" providerId="LiveId" clId="{ADE61F5F-E4FE-4334-AFB7-D9E243071804}" dt="2024-06-06T02:52:37.745" v="792" actId="1076"/>
          <ac:spMkLst>
            <pc:docMk/>
            <pc:sldMk cId="0" sldId="433"/>
            <ac:spMk id="74760" creationId="{00000000-0000-0000-0000-000000000000}"/>
          </ac:spMkLst>
        </pc:spChg>
        <pc:cxnChg chg="mod">
          <ac:chgData name="ziran wu" userId="9f9739ad9b769acf" providerId="LiveId" clId="{ADE61F5F-E4FE-4334-AFB7-D9E243071804}" dt="2024-06-06T02:52:37.745" v="792" actId="1076"/>
          <ac:cxnSpMkLst>
            <pc:docMk/>
            <pc:sldMk cId="0" sldId="433"/>
            <ac:cxnSpMk id="74757" creationId="{00000000-0000-0000-0000-000000000000}"/>
          </ac:cxnSpMkLst>
        </pc:cxnChg>
        <pc:cxnChg chg="mod">
          <ac:chgData name="ziran wu" userId="9f9739ad9b769acf" providerId="LiveId" clId="{ADE61F5F-E4FE-4334-AFB7-D9E243071804}" dt="2024-06-06T02:52:37.745" v="792" actId="1076"/>
          <ac:cxnSpMkLst>
            <pc:docMk/>
            <pc:sldMk cId="0" sldId="433"/>
            <ac:cxnSpMk id="74758" creationId="{00000000-0000-0000-0000-000000000000}"/>
          </ac:cxnSpMkLst>
        </pc:cxnChg>
      </pc:sldChg>
      <pc:sldChg chg="modNotesTx">
        <pc:chgData name="ziran wu" userId="9f9739ad9b769acf" providerId="LiveId" clId="{ADE61F5F-E4FE-4334-AFB7-D9E243071804}" dt="2024-06-06T03:39:26.835" v="1687" actId="20577"/>
        <pc:sldMkLst>
          <pc:docMk/>
          <pc:sldMk cId="0" sldId="434"/>
        </pc:sldMkLst>
      </pc:sldChg>
      <pc:sldChg chg="addSp modSp mod modNotesTx">
        <pc:chgData name="ziran wu" userId="9f9739ad9b769acf" providerId="LiveId" clId="{ADE61F5F-E4FE-4334-AFB7-D9E243071804}" dt="2024-06-06T03:50:46.554" v="1858" actId="20577"/>
        <pc:sldMkLst>
          <pc:docMk/>
          <pc:sldMk cId="0" sldId="436"/>
        </pc:sldMkLst>
        <pc:spChg chg="add mod">
          <ac:chgData name="ziran wu" userId="9f9739ad9b769acf" providerId="LiveId" clId="{ADE61F5F-E4FE-4334-AFB7-D9E243071804}" dt="2024-06-06T03:38:30.369" v="1637" actId="1076"/>
          <ac:spMkLst>
            <pc:docMk/>
            <pc:sldMk cId="0" sldId="436"/>
            <ac:spMk id="3" creationId="{4E108844-6D4B-9236-D04B-461746439CBF}"/>
          </ac:spMkLst>
        </pc:spChg>
        <pc:spChg chg="add mod">
          <ac:chgData name="ziran wu" userId="9f9739ad9b769acf" providerId="LiveId" clId="{ADE61F5F-E4FE-4334-AFB7-D9E243071804}" dt="2024-06-06T03:38:46.454" v="1639" actId="1076"/>
          <ac:spMkLst>
            <pc:docMk/>
            <pc:sldMk cId="0" sldId="436"/>
            <ac:spMk id="4" creationId="{85FD7FC4-C3F8-4251-3EB2-2F367B3841A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pitchFamily="-8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7163" y="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pitchFamily="-8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pitchFamily="-8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7163" y="882015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</a:defRPr>
            </a:lvl1pPr>
          </a:lstStyle>
          <a:p>
            <a:pPr>
              <a:defRPr/>
            </a:pPr>
            <a:fld id="{05FD2A70-4472-A247-A2BA-692895D343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171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Times New Roman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7163" y="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Times New Roman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Times New Roman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7163" y="882015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Times New Roman" charset="0"/>
              </a:defRPr>
            </a:lvl1pPr>
          </a:lstStyle>
          <a:p>
            <a:pPr>
              <a:defRPr/>
            </a:pPr>
            <a:fld id="{25DFDFAA-FCAA-2A4B-854B-534FF74489E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14596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694F912-14C5-3946-9143-BC24191351EC}" type="slidenum">
              <a:rPr lang="en-US" altLang="zh-CN">
                <a:latin typeface="Times New Roman" charset="0"/>
              </a:rPr>
              <a:pPr/>
              <a:t>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4778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P3:  P3</a:t>
            </a:r>
            <a:r>
              <a:rPr lang="zh-CN" altLang="en-US" dirty="0"/>
              <a:t>等待不持有，</a:t>
            </a:r>
            <a:r>
              <a:rPr lang="en-US" altLang="zh-CN" dirty="0"/>
              <a:t>P3</a:t>
            </a:r>
            <a:r>
              <a:rPr lang="zh-CN" altLang="en-US" dirty="0"/>
              <a:t>未参与循环等待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FDFAA-FCAA-2A4B-854B-534FF74489ED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150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No, because free resource available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38915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0987C7F-9140-FA49-A9B3-C3CC39FA5C46}" type="slidenum">
              <a:rPr lang="en-US" altLang="zh-CN">
                <a:latin typeface="Times New Roman" charset="0"/>
              </a:rPr>
              <a:pPr/>
              <a:t>22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788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426B9B7-737D-2941-81A4-E9EC3593B547}" type="slidenum">
              <a:rPr lang="en-US" altLang="zh-CN">
                <a:latin typeface="Times New Roman" charset="0"/>
              </a:rPr>
              <a:pPr/>
              <a:t>23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>
                <a:ea typeface="MS PGothic" charset="-128"/>
              </a:rPr>
              <a:t>Left: no (T2</a:t>
            </a:r>
            <a:r>
              <a:rPr lang="zh-CN" altLang="en-US" dirty="0">
                <a:ea typeface="MS PGothic" charset="-128"/>
              </a:rPr>
              <a:t>、</a:t>
            </a:r>
            <a:r>
              <a:rPr lang="en-US" altLang="zh-CN" dirty="0">
                <a:ea typeface="MS PGothic" charset="-128"/>
              </a:rPr>
              <a:t>T4</a:t>
            </a:r>
            <a:r>
              <a:rPr lang="zh-CN" altLang="en-US" dirty="0">
                <a:ea typeface="MS PGothic" charset="-128"/>
              </a:rPr>
              <a:t>持有不等待，循环等待也视为不存在，</a:t>
            </a:r>
            <a:r>
              <a:rPr lang="en-US" altLang="zh-CN" dirty="0">
                <a:ea typeface="MS PGothic" charset="-128"/>
              </a:rPr>
              <a:t>T1</a:t>
            </a:r>
            <a:r>
              <a:rPr lang="zh-CN" altLang="en-US" dirty="0">
                <a:ea typeface="MS PGothic" charset="-128"/>
              </a:rPr>
              <a:t>视为等待</a:t>
            </a:r>
            <a:r>
              <a:rPr lang="en-US" altLang="zh-CN" dirty="0">
                <a:ea typeface="MS PGothic" charset="-128"/>
              </a:rPr>
              <a:t>T2</a:t>
            </a:r>
            <a:r>
              <a:rPr lang="zh-CN" altLang="en-US" dirty="0">
                <a:ea typeface="MS PGothic" charset="-128"/>
              </a:rPr>
              <a:t>，不构成循环</a:t>
            </a:r>
            <a:r>
              <a:rPr lang="en-US" altLang="zh-CN" dirty="0">
                <a:ea typeface="MS PGothic" charset="-128"/>
              </a:rPr>
              <a:t>)</a:t>
            </a:r>
          </a:p>
          <a:p>
            <a:r>
              <a:rPr lang="en-US" altLang="zh-CN" dirty="0">
                <a:ea typeface="MS PGothic" charset="-128"/>
              </a:rPr>
              <a:t>Right: yes</a:t>
            </a:r>
            <a:r>
              <a:rPr lang="zh-CN" altLang="en-US" dirty="0">
                <a:ea typeface="MS PGothic" charset="-128"/>
              </a:rPr>
              <a:t>；</a:t>
            </a:r>
            <a:r>
              <a:rPr lang="en-US" altLang="zh-CN" dirty="0">
                <a:ea typeface="MS PGothic" charset="-128"/>
              </a:rPr>
              <a:t>T3</a:t>
            </a:r>
            <a:r>
              <a:rPr lang="zh-CN" altLang="en-US" dirty="0">
                <a:ea typeface="MS PGothic" charset="-128"/>
              </a:rPr>
              <a:t>等待</a:t>
            </a:r>
            <a:r>
              <a:rPr lang="en-US" altLang="zh-CN" dirty="0">
                <a:ea typeface="MS PGothic" charset="-128"/>
              </a:rPr>
              <a:t>T1</a:t>
            </a:r>
            <a:r>
              <a:rPr lang="zh-CN" altLang="en-US" dirty="0">
                <a:ea typeface="MS PGothic" charset="-128"/>
              </a:rPr>
              <a:t>或者</a:t>
            </a:r>
            <a:r>
              <a:rPr lang="en-US" altLang="zh-CN" dirty="0">
                <a:ea typeface="MS PGothic" charset="-128"/>
              </a:rPr>
              <a:t>T2</a:t>
            </a:r>
            <a:r>
              <a:rPr lang="zh-CN" altLang="en-US" dirty="0">
                <a:ea typeface="MS PGothic" charset="-128"/>
              </a:rPr>
              <a:t>，这种情况比较复杂；</a:t>
            </a:r>
            <a:r>
              <a:rPr lang="en-US" altLang="zh-CN" dirty="0">
                <a:ea typeface="MS PGothic" charset="-128"/>
              </a:rPr>
              <a:t>3</a:t>
            </a:r>
            <a:r>
              <a:rPr lang="zh-CN" altLang="en-US" dirty="0">
                <a:ea typeface="MS PGothic" charset="-128"/>
              </a:rPr>
              <a:t>个进程都是持有等待，循环在哪里？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9197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C7A9BF0-686D-9943-A548-309F8F1F41F1}" type="slidenum">
              <a:rPr lang="en-US" altLang="zh-CN">
                <a:latin typeface="Times New Roman" charset="0"/>
              </a:rPr>
              <a:pPr/>
              <a:t>24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9188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E4F6F6B4-33E4-654B-BCF6-2885E1F607E3}" type="slidenum">
              <a:rPr lang="en-US" altLang="zh-CN">
                <a:latin typeface="Times New Roman" charset="0"/>
              </a:rPr>
              <a:pPr/>
              <a:t>25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0883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2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kumimoji="1" lang="zh-CN" altLang="en-US">
              <a:ea typeface="MS PGothic" charset="-128"/>
            </a:endParaRPr>
          </a:p>
        </p:txBody>
      </p:sp>
      <p:sp>
        <p:nvSpPr>
          <p:cNvPr id="76803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E65A4441-8F7C-034B-A8AF-0530ED9F7D61}" type="slidenum">
              <a:rPr lang="en-US" altLang="zh-CN">
                <a:latin typeface="Times New Roman" charset="0"/>
              </a:rPr>
              <a:pPr/>
              <a:t>26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745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ea typeface="MS PGothic" charset="-128"/>
              </a:rPr>
              <a:t>死锁的预防</a:t>
            </a:r>
          </a:p>
          <a:p>
            <a:r>
              <a:rPr lang="zh-CN" altLang="en-US" dirty="0">
                <a:ea typeface="MS PGothic" charset="-128"/>
              </a:rPr>
              <a:t>只要破坏了四个必要条件中的任意一个条件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死锁就不会发生了</a:t>
            </a:r>
            <a:r>
              <a:rPr lang="en-US" altLang="zh-CN" dirty="0">
                <a:ea typeface="MS PGothic" charset="-128"/>
              </a:rPr>
              <a:t>.</a:t>
            </a:r>
          </a:p>
          <a:p>
            <a:r>
              <a:rPr lang="en-US" altLang="zh-CN" b="1" dirty="0">
                <a:ea typeface="MS PGothic" charset="-128"/>
              </a:rPr>
              <a:t>1.</a:t>
            </a:r>
            <a:r>
              <a:rPr lang="zh-CN" altLang="en-US" b="1" dirty="0">
                <a:ea typeface="MS PGothic" charset="-128"/>
              </a:rPr>
              <a:t>打破互斥条件</a:t>
            </a:r>
            <a:endParaRPr lang="zh-CN" altLang="en-US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就是允许进程同时访问某些资源</a:t>
            </a:r>
            <a:r>
              <a:rPr lang="en-US" altLang="zh-CN" dirty="0">
                <a:ea typeface="MS PGothic" charset="-128"/>
              </a:rPr>
              <a:t>. </a:t>
            </a:r>
            <a:r>
              <a:rPr lang="zh-CN" altLang="en-US" dirty="0">
                <a:ea typeface="MS PGothic" charset="-128"/>
              </a:rPr>
              <a:t>但是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有的资源不允许被同时访问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这是由资源本身的属性决定的</a:t>
            </a:r>
            <a:r>
              <a:rPr lang="en-US" altLang="zh-CN" dirty="0">
                <a:ea typeface="MS PGothic" charset="-128"/>
              </a:rPr>
              <a:t>. </a:t>
            </a:r>
            <a:r>
              <a:rPr lang="zh-CN" altLang="en-US" dirty="0">
                <a:ea typeface="MS PGothic" charset="-128"/>
              </a:rPr>
              <a:t>所以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这种办法并无使用价值</a:t>
            </a:r>
          </a:p>
          <a:p>
            <a:r>
              <a:rPr lang="en-US" altLang="zh-CN" b="1" dirty="0">
                <a:ea typeface="MS PGothic" charset="-128"/>
              </a:rPr>
              <a:t>2.</a:t>
            </a:r>
            <a:r>
              <a:rPr lang="zh-CN" altLang="en-US" b="1" dirty="0">
                <a:ea typeface="MS PGothic" charset="-128"/>
              </a:rPr>
              <a:t>打破禁止抢占</a:t>
            </a:r>
            <a:endParaRPr lang="zh-CN" altLang="en-US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就是允许进程强行从占有者那里夺取资源</a:t>
            </a:r>
            <a:r>
              <a:rPr lang="en-US" altLang="zh-CN" dirty="0">
                <a:ea typeface="MS PGothic" charset="-128"/>
              </a:rPr>
              <a:t>. </a:t>
            </a:r>
            <a:r>
              <a:rPr lang="zh-CN" altLang="en-US" dirty="0">
                <a:ea typeface="MS PGothic" charset="-128"/>
              </a:rPr>
              <a:t>当一个进程已占有了某些资源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有申请新的资源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但不能立即被满足时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必须释放所占有的全部资源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以后再重新申请</a:t>
            </a:r>
            <a:r>
              <a:rPr lang="en-US" altLang="zh-CN" dirty="0">
                <a:ea typeface="MS PGothic" charset="-128"/>
              </a:rPr>
              <a:t>. </a:t>
            </a:r>
            <a:r>
              <a:rPr lang="zh-CN" altLang="en-US" dirty="0">
                <a:ea typeface="MS PGothic" charset="-128"/>
              </a:rPr>
              <a:t>这种预防思索的方法实现起来困难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会降低系统性能</a:t>
            </a:r>
            <a:r>
              <a:rPr lang="en-US" altLang="zh-CN" dirty="0">
                <a:ea typeface="MS PGothic" charset="-128"/>
              </a:rPr>
              <a:t>.</a:t>
            </a:r>
          </a:p>
          <a:p>
            <a:r>
              <a:rPr lang="en-US" altLang="zh-CN" b="1" dirty="0">
                <a:ea typeface="MS PGothic" charset="-128"/>
              </a:rPr>
              <a:t>3.</a:t>
            </a:r>
            <a:r>
              <a:rPr lang="zh-CN" altLang="en-US" b="1" dirty="0">
                <a:ea typeface="MS PGothic" charset="-128"/>
              </a:rPr>
              <a:t>打破持有和等待状态</a:t>
            </a:r>
            <a:endParaRPr lang="zh-CN" altLang="en-US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可以实行资源预先分配策略</a:t>
            </a:r>
            <a:r>
              <a:rPr lang="en-US" altLang="zh-CN" dirty="0">
                <a:ea typeface="MS PGothic" charset="-128"/>
              </a:rPr>
              <a:t>. </a:t>
            </a:r>
            <a:r>
              <a:rPr lang="zh-CN" altLang="en-US" dirty="0">
                <a:ea typeface="MS PGothic" charset="-128"/>
              </a:rPr>
              <a:t>即进程在运行前一次性地向系统申请它所需要的全部资源</a:t>
            </a:r>
            <a:r>
              <a:rPr lang="en-US" altLang="zh-CN" dirty="0">
                <a:ea typeface="MS PGothic" charset="-128"/>
              </a:rPr>
              <a:t>. </a:t>
            </a:r>
            <a:r>
              <a:rPr lang="zh-CN" altLang="en-US" dirty="0">
                <a:ea typeface="MS PGothic" charset="-128"/>
              </a:rPr>
              <a:t>如果某个进程所需的全部资源得不到满足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则不分配任何资源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此进程暂不运行</a:t>
            </a:r>
            <a:r>
              <a:rPr lang="en-US" altLang="zh-CN" dirty="0">
                <a:ea typeface="MS PGothic" charset="-128"/>
              </a:rPr>
              <a:t>. </a:t>
            </a:r>
            <a:r>
              <a:rPr lang="zh-CN" altLang="en-US" b="1" dirty="0">
                <a:ea typeface="MS PGothic" charset="-128"/>
              </a:rPr>
              <a:t>只有当系统能够满足当前进程的全部资源需求时</a:t>
            </a:r>
            <a:r>
              <a:rPr lang="en-US" altLang="zh-CN" b="1" dirty="0">
                <a:ea typeface="MS PGothic" charset="-128"/>
              </a:rPr>
              <a:t>, </a:t>
            </a:r>
            <a:r>
              <a:rPr lang="zh-CN" altLang="en-US" b="1" dirty="0">
                <a:ea typeface="MS PGothic" charset="-128"/>
              </a:rPr>
              <a:t>才一次性地将所申请的资源全部分配给该进程</a:t>
            </a:r>
            <a:r>
              <a:rPr lang="en-US" altLang="zh-CN" dirty="0">
                <a:ea typeface="MS PGothic" charset="-128"/>
              </a:rPr>
              <a:t>. </a:t>
            </a:r>
            <a:r>
              <a:rPr lang="zh-CN" altLang="en-US" dirty="0">
                <a:ea typeface="MS PGothic" charset="-128"/>
              </a:rPr>
              <a:t>由于运行的进程已占有了它所需的全部资源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所以不会发生占有资源又申请资源的现象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因此不会发生死锁</a:t>
            </a:r>
            <a:r>
              <a:rPr lang="en-US" altLang="zh-CN" dirty="0">
                <a:ea typeface="MS PGothic" charset="-128"/>
              </a:rPr>
              <a:t>. </a:t>
            </a:r>
            <a:r>
              <a:rPr lang="zh-CN" altLang="en-US" dirty="0">
                <a:ea typeface="MS PGothic" charset="-128"/>
              </a:rPr>
              <a:t>但是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这种策略有如下缺点</a:t>
            </a:r>
            <a:r>
              <a:rPr lang="en-US" altLang="zh-CN" dirty="0">
                <a:ea typeface="MS PGothic" charset="-128"/>
              </a:rPr>
              <a:t>:</a:t>
            </a:r>
          </a:p>
          <a:p>
            <a:r>
              <a:rPr lang="en-US" altLang="zh-CN" dirty="0">
                <a:ea typeface="MS PGothic" charset="-128"/>
              </a:rPr>
              <a:t>a) </a:t>
            </a:r>
            <a:r>
              <a:rPr lang="zh-CN" altLang="en-US" dirty="0">
                <a:ea typeface="MS PGothic" charset="-128"/>
              </a:rPr>
              <a:t>许多情况下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一个进程在执行之前并不可能知道它所需要的全部资源</a:t>
            </a:r>
            <a:r>
              <a:rPr lang="en-US" altLang="zh-CN" dirty="0">
                <a:ea typeface="MS PGothic" charset="-128"/>
              </a:rPr>
              <a:t>. </a:t>
            </a:r>
            <a:r>
              <a:rPr lang="zh-CN" altLang="en-US" dirty="0">
                <a:ea typeface="MS PGothic" charset="-128"/>
              </a:rPr>
              <a:t>这是由于进程执行时是动态的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不可预测的</a:t>
            </a:r>
            <a:r>
              <a:rPr lang="en-US" altLang="zh-CN" dirty="0">
                <a:ea typeface="MS PGothic" charset="-128"/>
              </a:rPr>
              <a:t>.</a:t>
            </a:r>
          </a:p>
          <a:p>
            <a:r>
              <a:rPr lang="en-US" altLang="zh-CN" dirty="0">
                <a:ea typeface="MS PGothic" charset="-128"/>
              </a:rPr>
              <a:t>b)</a:t>
            </a:r>
            <a:r>
              <a:rPr lang="zh-CN" altLang="en-US" dirty="0">
                <a:ea typeface="MS PGothic" charset="-128"/>
              </a:rPr>
              <a:t>资源利用率低</a:t>
            </a:r>
            <a:r>
              <a:rPr lang="en-US" altLang="zh-CN" dirty="0">
                <a:ea typeface="MS PGothic" charset="-128"/>
              </a:rPr>
              <a:t>. </a:t>
            </a:r>
            <a:r>
              <a:rPr lang="zh-CN" altLang="en-US" dirty="0">
                <a:ea typeface="MS PGothic" charset="-128"/>
              </a:rPr>
              <a:t>无论所分资源何时用到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一个进程要占有全部资源后才能执行</a:t>
            </a:r>
            <a:r>
              <a:rPr lang="en-US" altLang="zh-CN" dirty="0">
                <a:ea typeface="MS PGothic" charset="-128"/>
              </a:rPr>
              <a:t>. </a:t>
            </a:r>
            <a:r>
              <a:rPr lang="zh-CN" altLang="en-US" dirty="0">
                <a:ea typeface="MS PGothic" charset="-128"/>
              </a:rPr>
              <a:t>即使有些资源最后才被该进程用到一次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但该进程在生存期一直占有它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造成长期占着不用的状况</a:t>
            </a:r>
            <a:r>
              <a:rPr lang="en-US" altLang="zh-CN" dirty="0">
                <a:ea typeface="MS PGothic" charset="-128"/>
              </a:rPr>
              <a:t>. </a:t>
            </a:r>
            <a:r>
              <a:rPr lang="zh-CN" altLang="en-US" dirty="0">
                <a:ea typeface="MS PGothic" charset="-128"/>
              </a:rPr>
              <a:t>显然是一种极大的资源浪费</a:t>
            </a:r>
            <a:r>
              <a:rPr lang="en-US" altLang="zh-CN" dirty="0">
                <a:ea typeface="MS PGothic" charset="-128"/>
              </a:rPr>
              <a:t>.</a:t>
            </a:r>
          </a:p>
          <a:p>
            <a:r>
              <a:rPr lang="en-US" altLang="zh-CN" dirty="0">
                <a:ea typeface="MS PGothic" charset="-128"/>
              </a:rPr>
              <a:t>c)</a:t>
            </a:r>
            <a:r>
              <a:rPr lang="zh-CN" altLang="en-US" dirty="0">
                <a:ea typeface="MS PGothic" charset="-128"/>
              </a:rPr>
              <a:t>降低了进程的并发性</a:t>
            </a:r>
            <a:r>
              <a:rPr lang="en-US" altLang="zh-CN" dirty="0">
                <a:ea typeface="MS PGothic" charset="-128"/>
              </a:rPr>
              <a:t>. </a:t>
            </a:r>
            <a:r>
              <a:rPr lang="zh-CN" altLang="en-US" dirty="0">
                <a:ea typeface="MS PGothic" charset="-128"/>
              </a:rPr>
              <a:t>因为资源有限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又加上存在浪费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能分配到需要的全部资源的进程个数必然少了</a:t>
            </a:r>
          </a:p>
          <a:p>
            <a:r>
              <a:rPr lang="en-US" altLang="zh-CN" b="1" dirty="0">
                <a:ea typeface="MS PGothic" charset="-128"/>
              </a:rPr>
              <a:t>4.</a:t>
            </a:r>
            <a:r>
              <a:rPr lang="zh-CN" altLang="en-US" b="1" dirty="0">
                <a:ea typeface="MS PGothic" charset="-128"/>
              </a:rPr>
              <a:t>打破循环等待</a:t>
            </a:r>
            <a:endParaRPr lang="zh-CN" altLang="en-US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实行资源有序分配策略</a:t>
            </a:r>
            <a:r>
              <a:rPr lang="en-US" altLang="zh-CN" dirty="0">
                <a:ea typeface="MS PGothic" charset="-128"/>
              </a:rPr>
              <a:t>. </a:t>
            </a:r>
            <a:r>
              <a:rPr lang="zh-CN" altLang="en-US" dirty="0">
                <a:ea typeface="MS PGothic" charset="-128"/>
              </a:rPr>
              <a:t>即将资源事先编号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按号分配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进程对资源的请求必须按资源序号递增的舒徐提出</a:t>
            </a:r>
            <a:r>
              <a:rPr lang="en-US" altLang="zh-CN" dirty="0">
                <a:ea typeface="MS PGothic" charset="-128"/>
              </a:rPr>
              <a:t>. </a:t>
            </a:r>
            <a:r>
              <a:rPr lang="zh-CN" altLang="en-US" dirty="0">
                <a:ea typeface="MS PGothic" charset="-128"/>
              </a:rPr>
              <a:t>这样就不会产生环路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从而预防了死锁</a:t>
            </a:r>
            <a:r>
              <a:rPr lang="en-US" altLang="zh-CN" dirty="0">
                <a:ea typeface="MS PGothic" charset="-128"/>
              </a:rPr>
              <a:t>. </a:t>
            </a:r>
            <a:r>
              <a:rPr lang="zh-CN" altLang="en-US" dirty="0">
                <a:ea typeface="MS PGothic" charset="-128"/>
              </a:rPr>
              <a:t>这种策略与前面的策略相比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资源的利用率和系统吞吐量都有很大提高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但是也存在以下缺点</a:t>
            </a:r>
            <a:r>
              <a:rPr lang="en-US" altLang="zh-CN" dirty="0">
                <a:ea typeface="MS PGothic" charset="-128"/>
              </a:rPr>
              <a:t>:</a:t>
            </a:r>
          </a:p>
          <a:p>
            <a:r>
              <a:rPr lang="zh-CN" altLang="en-US" dirty="0">
                <a:ea typeface="MS PGothic" charset="-128"/>
              </a:rPr>
              <a:t>限制了进程对资源的请求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同时给系统中所有资源编号也是件困难事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增加了系统开销</a:t>
            </a:r>
            <a:r>
              <a:rPr lang="en-US" altLang="zh-CN" dirty="0">
                <a:ea typeface="MS PGothic" charset="-128"/>
              </a:rPr>
              <a:t>.</a:t>
            </a:r>
          </a:p>
          <a:p>
            <a:r>
              <a:rPr lang="zh-CN" altLang="en-US" dirty="0">
                <a:ea typeface="MS PGothic" charset="-128"/>
              </a:rPr>
              <a:t>为了遵循按编号申请的次序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暂不使用的资源也需要提前申请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增加了进程对资源的占用时间</a:t>
            </a:r>
            <a:r>
              <a:rPr lang="en-US" altLang="zh-CN" dirty="0">
                <a:ea typeface="MS PGothic" charset="-128"/>
              </a:rPr>
              <a:t>.</a:t>
            </a:r>
          </a:p>
          <a:p>
            <a:r>
              <a:rPr lang="en-US" altLang="zh-CN" b="1" dirty="0">
                <a:ea typeface="MS PGothic" charset="-128"/>
              </a:rPr>
              <a:t>Java</a:t>
            </a:r>
            <a:r>
              <a:rPr lang="zh-CN" altLang="en-US" b="1" dirty="0">
                <a:ea typeface="MS PGothic" charset="-128"/>
              </a:rPr>
              <a:t>中死锁的避免</a:t>
            </a:r>
          </a:p>
          <a:p>
            <a:r>
              <a:rPr lang="en-US" altLang="zh-CN" b="1" dirty="0">
                <a:ea typeface="MS PGothic" charset="-128"/>
              </a:rPr>
              <a:t>1.</a:t>
            </a:r>
            <a:r>
              <a:rPr lang="zh-CN" altLang="en-US" b="1" dirty="0">
                <a:ea typeface="MS PGothic" charset="-128"/>
              </a:rPr>
              <a:t>加锁顺序</a:t>
            </a:r>
            <a:endParaRPr lang="zh-CN" altLang="en-US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当多个线程需要相同的一些锁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但是按照不同的顺序加锁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死锁就很容易发生</a:t>
            </a:r>
            <a:r>
              <a:rPr lang="en-US" altLang="zh-CN" dirty="0">
                <a:ea typeface="MS PGothic" charset="-128"/>
              </a:rPr>
              <a:t>.</a:t>
            </a:r>
          </a:p>
          <a:p>
            <a:r>
              <a:rPr lang="zh-CN" altLang="en-US" dirty="0">
                <a:ea typeface="MS PGothic" charset="-128"/>
              </a:rPr>
              <a:t>如果能确保所有的县城都是按照相同的顺序获得锁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那么死锁就不会发生了</a:t>
            </a:r>
            <a:r>
              <a:rPr lang="en-US" altLang="zh-CN" dirty="0">
                <a:ea typeface="MS PGothic" charset="-128"/>
              </a:rPr>
              <a:t>.</a:t>
            </a:r>
          </a:p>
          <a:p>
            <a:r>
              <a:rPr lang="en-US" altLang="zh-CN" b="1" dirty="0">
                <a:ea typeface="MS PGothic" charset="-128"/>
              </a:rPr>
              <a:t>2.</a:t>
            </a:r>
            <a:r>
              <a:rPr lang="zh-CN" altLang="en-US" b="1" dirty="0">
                <a:ea typeface="MS PGothic" charset="-128"/>
              </a:rPr>
              <a:t>加锁时限</a:t>
            </a:r>
            <a:endParaRPr lang="zh-CN" altLang="en-US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可以避免死锁的方法是在尝试获取锁的时候加一个超时时间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线程可以在获取锁超时以后主动释放之前已经获得的所有的锁</a:t>
            </a:r>
            <a:r>
              <a:rPr lang="en-US" altLang="zh-CN" dirty="0">
                <a:ea typeface="MS PGothic" charset="-128"/>
              </a:rPr>
              <a:t>. </a:t>
            </a:r>
            <a:r>
              <a:rPr lang="zh-CN" altLang="en-US" dirty="0">
                <a:ea typeface="MS PGothic" charset="-128"/>
              </a:rPr>
              <a:t>通过这种方式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也可以很有效的避免死锁</a:t>
            </a:r>
          </a:p>
          <a:p>
            <a:r>
              <a:rPr lang="zh-CN" altLang="en-US" dirty="0">
                <a:ea typeface="MS PGothic" charset="-128"/>
              </a:rPr>
              <a:t>使用</a:t>
            </a:r>
            <a:r>
              <a:rPr lang="en-US" altLang="zh-CN" dirty="0">
                <a:ea typeface="MS PGothic" charset="-128"/>
              </a:rPr>
              <a:t>Lock</a:t>
            </a:r>
            <a:r>
              <a:rPr lang="zh-CN" altLang="en-US" dirty="0">
                <a:ea typeface="MS PGothic" charset="-128"/>
              </a:rPr>
              <a:t>接口的 </a:t>
            </a:r>
            <a:r>
              <a:rPr lang="en-US" altLang="zh-CN" dirty="0" err="1">
                <a:ea typeface="MS PGothic" charset="-128"/>
              </a:rPr>
              <a:t>tryLock</a:t>
            </a:r>
            <a:r>
              <a:rPr lang="en-US" altLang="zh-CN" dirty="0">
                <a:ea typeface="MS PGothic" charset="-128"/>
              </a:rPr>
              <a:t>(long, </a:t>
            </a:r>
            <a:r>
              <a:rPr lang="en-US" altLang="zh-CN" dirty="0" err="1">
                <a:ea typeface="MS PGothic" charset="-128"/>
              </a:rPr>
              <a:t>TimeUnit</a:t>
            </a:r>
            <a:r>
              <a:rPr lang="en-US" altLang="zh-CN" dirty="0">
                <a:ea typeface="MS PGothic" charset="-128"/>
              </a:rPr>
              <a:t>) </a:t>
            </a:r>
            <a:r>
              <a:rPr lang="zh-CN" altLang="en-US" dirty="0">
                <a:ea typeface="MS PGothic" charset="-128"/>
              </a:rPr>
              <a:t>方法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当获取锁超时时主动释放之前已经获得的所有锁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FDFAA-FCAA-2A4B-854B-534FF74489ED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2777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EC40F0A-468C-B246-B145-6D72A050CF27}" type="slidenum">
              <a:rPr lang="en-US" altLang="zh-CN">
                <a:latin typeface="Times New Roman" charset="0"/>
              </a:rPr>
              <a:pPr/>
              <a:t>28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8747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10A6328-C1BD-FA44-8CC7-C0AE82D24FC0}" type="slidenum">
              <a:rPr lang="en-US" altLang="zh-CN">
                <a:latin typeface="Times New Roman" charset="0"/>
              </a:rPr>
              <a:pPr/>
              <a:t>29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汽车启动前保证前面车道不会有车。</a:t>
            </a:r>
            <a:endParaRPr lang="en-US" altLang="zh-CN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红绿灯：一次两个位置，消除持有等待；红绿灯交替，保证公平性</a:t>
            </a:r>
          </a:p>
          <a:p>
            <a:endParaRPr lang="zh-CN" altLang="zh-CN" dirty="0">
              <a:ea typeface="MS PGothic" charset="-128"/>
            </a:endParaRPr>
          </a:p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996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278F0C9C-B753-A54E-8A85-E5B70B99D4BD}" type="slidenum">
              <a:rPr lang="en-US" altLang="zh-CN">
                <a:latin typeface="Times New Roman" charset="0"/>
              </a:rPr>
              <a:pPr/>
              <a:t>30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zh-CN" b="1" dirty="0">
                <a:ea typeface="MS PGothic" charset="-128"/>
              </a:rPr>
              <a:t>4.</a:t>
            </a:r>
            <a:r>
              <a:rPr lang="zh-CN" altLang="en-US" b="1" dirty="0">
                <a:ea typeface="MS PGothic" charset="-128"/>
              </a:rPr>
              <a:t>打破循环等待</a:t>
            </a:r>
            <a:endParaRPr lang="zh-CN" altLang="en-US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实行资源有序分配策略</a:t>
            </a:r>
            <a:r>
              <a:rPr lang="en-US" altLang="zh-CN" dirty="0">
                <a:ea typeface="MS PGothic" charset="-128"/>
              </a:rPr>
              <a:t>. </a:t>
            </a:r>
            <a:r>
              <a:rPr lang="zh-CN" altLang="en-US" dirty="0">
                <a:ea typeface="MS PGothic" charset="-128"/>
              </a:rPr>
              <a:t>即将资源事先编号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按号分配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进程对资源的请求必须按资源序号递增的舒徐提出</a:t>
            </a:r>
            <a:r>
              <a:rPr lang="en-US" altLang="zh-CN" dirty="0">
                <a:ea typeface="MS PGothic" charset="-128"/>
              </a:rPr>
              <a:t>. </a:t>
            </a:r>
            <a:r>
              <a:rPr lang="zh-CN" altLang="en-US" dirty="0">
                <a:ea typeface="MS PGothic" charset="-128"/>
              </a:rPr>
              <a:t>这样就不会产生环路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从而预防了死锁</a:t>
            </a:r>
            <a:r>
              <a:rPr lang="en-US" altLang="zh-CN" dirty="0">
                <a:ea typeface="MS PGothic" charset="-128"/>
              </a:rPr>
              <a:t>. </a:t>
            </a:r>
            <a:r>
              <a:rPr lang="zh-CN" altLang="en-US" dirty="0">
                <a:ea typeface="MS PGothic" charset="-128"/>
              </a:rPr>
              <a:t>这种策略与前面的策略相比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资源的利用率和系统吞吐量都有很大提高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但是也存在以下缺点</a:t>
            </a:r>
            <a:r>
              <a:rPr lang="en-US" altLang="zh-CN" dirty="0">
                <a:ea typeface="MS PGothic" charset="-128"/>
              </a:rPr>
              <a:t>:</a:t>
            </a:r>
          </a:p>
          <a:p>
            <a:r>
              <a:rPr lang="zh-CN" altLang="en-US" dirty="0">
                <a:ea typeface="MS PGothic" charset="-128"/>
              </a:rPr>
              <a:t>限制了进程对资源的请求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同时给系统中所有资源编号也是件困难事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增加了系统开销</a:t>
            </a:r>
            <a:r>
              <a:rPr lang="en-US" altLang="zh-CN" dirty="0">
                <a:ea typeface="MS PGothic" charset="-128"/>
              </a:rPr>
              <a:t>.</a:t>
            </a:r>
          </a:p>
          <a:p>
            <a:r>
              <a:rPr lang="zh-CN" altLang="en-US" dirty="0">
                <a:ea typeface="MS PGothic" charset="-128"/>
              </a:rPr>
              <a:t>为了遵循按编号申请的次序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暂不使用的资源也需要提前申请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zh-CN" altLang="en-US" dirty="0">
                <a:ea typeface="MS PGothic" charset="-128"/>
              </a:rPr>
              <a:t>增加了进程对资源的占用时间</a:t>
            </a:r>
            <a:r>
              <a:rPr lang="en-US" altLang="zh-CN" dirty="0">
                <a:ea typeface="MS PGothic" charset="-128"/>
              </a:rPr>
              <a:t>.</a:t>
            </a:r>
          </a:p>
          <a:p>
            <a:endParaRPr lang="en-US" altLang="zh-CN" dirty="0">
              <a:ea typeface="MS PGothic" charset="-128"/>
            </a:endParaRPr>
          </a:p>
          <a:p>
            <a:r>
              <a:rPr kumimoji="1" lang="en-US" altLang="zh-CN" sz="1200" b="1" dirty="0">
                <a:solidFill>
                  <a:srgbClr val="FF0000"/>
                </a:solidFill>
              </a:rPr>
              <a:t>F(A)=1;F(B)=2</a:t>
            </a:r>
          </a:p>
          <a:p>
            <a:r>
              <a:rPr kumimoji="1" lang="en-US" altLang="zh-CN" sz="1200" b="1" dirty="0">
                <a:solidFill>
                  <a:srgbClr val="FF0000"/>
                </a:solidFill>
              </a:rPr>
              <a:t>Thread1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占有</a:t>
            </a:r>
            <a:r>
              <a:rPr kumimoji="1" lang="en-US" altLang="zh-CN" sz="1200" b="1" dirty="0">
                <a:solidFill>
                  <a:srgbClr val="FF0000"/>
                </a:solidFill>
              </a:rPr>
              <a:t>A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请求</a:t>
            </a:r>
            <a:r>
              <a:rPr kumimoji="1" lang="en-US" altLang="zh-CN" sz="1200" b="1" dirty="0">
                <a:solidFill>
                  <a:srgbClr val="FF0000"/>
                </a:solidFill>
              </a:rPr>
              <a:t>B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，</a:t>
            </a:r>
            <a:r>
              <a:rPr kumimoji="1" lang="en-US" altLang="zh-CN" sz="1200" b="1" dirty="0">
                <a:solidFill>
                  <a:srgbClr val="FF0000"/>
                </a:solidFill>
              </a:rPr>
              <a:t>thread2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占有</a:t>
            </a:r>
            <a:r>
              <a:rPr kumimoji="1" lang="en-US" altLang="zh-CN" sz="1200" b="1" dirty="0">
                <a:solidFill>
                  <a:srgbClr val="FF0000"/>
                </a:solidFill>
              </a:rPr>
              <a:t>B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无法请求</a:t>
            </a:r>
            <a:r>
              <a:rPr kumimoji="1" lang="en-US" altLang="zh-CN" sz="1200" b="1" dirty="0">
                <a:solidFill>
                  <a:srgbClr val="FF0000"/>
                </a:solidFill>
              </a:rPr>
              <a:t>A</a:t>
            </a:r>
          </a:p>
          <a:p>
            <a:endParaRPr lang="en-US" altLang="zh-CN" dirty="0">
              <a:ea typeface="MS PGothic" charset="-128"/>
            </a:endParaRPr>
          </a:p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8923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F0F9F471-CD14-484E-8710-FC485623A224}" type="slidenum">
              <a:rPr lang="en-US" altLang="zh-CN">
                <a:latin typeface="Times New Roman" charset="0"/>
              </a:rPr>
              <a:pPr/>
              <a:t>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4669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FDFAA-FCAA-2A4B-854B-534FF74489ED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3414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2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 dirty="0">
              <a:ea typeface="MS PGothic" charset="-128"/>
            </a:endParaRPr>
          </a:p>
        </p:txBody>
      </p:sp>
      <p:sp>
        <p:nvSpPr>
          <p:cNvPr id="56323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0A5AED4-4266-8143-BF7D-1714DDC4C67B}" type="slidenum">
              <a:rPr lang="en-US" altLang="zh-CN">
                <a:latin typeface="Times New Roman" charset="0"/>
              </a:rPr>
              <a:pPr/>
              <a:t>34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938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0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zh-CN" altLang="en-US" dirty="0">
                <a:ea typeface="MS PGothic" charset="-128"/>
              </a:rPr>
              <a:t>省略掉进程中间的资源，直接在进程之间建立等待关系</a:t>
            </a:r>
          </a:p>
        </p:txBody>
      </p:sp>
      <p:sp>
        <p:nvSpPr>
          <p:cNvPr id="58371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2FAB48E-9F09-DF4B-AFCB-78A668801EF4}" type="slidenum">
              <a:rPr lang="en-US" altLang="zh-CN">
                <a:latin typeface="Times New Roman" charset="0"/>
              </a:rPr>
              <a:pPr/>
              <a:t>35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969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8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zh-CN" altLang="en-US" dirty="0">
                <a:ea typeface="MS PGothic" charset="-128"/>
              </a:rPr>
              <a:t>如果形成环路，则一定是死锁</a:t>
            </a:r>
          </a:p>
        </p:txBody>
      </p:sp>
      <p:sp>
        <p:nvSpPr>
          <p:cNvPr id="60419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A24B964-DCCC-DC42-AE70-C84FBA23CAF9}" type="slidenum">
              <a:rPr lang="en-US" altLang="zh-CN">
                <a:latin typeface="Times New Roman" charset="0"/>
              </a:rPr>
              <a:pPr/>
              <a:t>36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769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www.cnblogs.com</a:t>
            </a:r>
            <a:r>
              <a:rPr kumimoji="1" lang="en-US" altLang="zh-CN" dirty="0"/>
              <a:t>/MYSQLZOUQI/p/4756158.html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Microsoft SQL Server</a:t>
            </a:r>
          </a:p>
          <a:p>
            <a:endParaRPr kumimoji="1" lang="en-US" altLang="zh-CN" dirty="0"/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innodb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引擎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FDFAA-FCAA-2A4B-854B-534FF74489ED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70956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D9A053C-762E-0945-8361-794462699E39}" type="slidenum">
              <a:rPr lang="en-US" altLang="zh-CN">
                <a:latin typeface="Times New Roman" charset="0"/>
              </a:rPr>
              <a:pPr/>
              <a:t>39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85561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2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ea typeface="MS PGothic" charset="-128"/>
              </a:rPr>
              <a:t>Abort </a:t>
            </a:r>
            <a:r>
              <a:rPr kumimoji="1" lang="zh-CN" altLang="en-US" dirty="0">
                <a:ea typeface="MS PGothic" charset="-128"/>
              </a:rPr>
              <a:t>哪个进程能够</a:t>
            </a:r>
            <a:r>
              <a:rPr kumimoji="1" lang="en-US" altLang="zh-CN" dirty="0">
                <a:ea typeface="MS PGothic" charset="-128"/>
              </a:rPr>
              <a:t>recovery</a:t>
            </a:r>
            <a:r>
              <a:rPr kumimoji="1" lang="zh-CN" altLang="en-US" dirty="0">
                <a:ea typeface="MS PGothic" charset="-128"/>
              </a:rPr>
              <a:t>？</a:t>
            </a:r>
            <a:endParaRPr kumimoji="1" lang="en-US" altLang="zh-CN" dirty="0">
              <a:ea typeface="MS PGothic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ea typeface="MS PGothic" charset="-128"/>
              </a:rPr>
              <a:t>T5: not</a:t>
            </a:r>
          </a:p>
          <a:p>
            <a:r>
              <a:rPr kumimoji="1" lang="en-US" altLang="zh-CN" dirty="0">
                <a:ea typeface="MS PGothic" charset="-128"/>
              </a:rPr>
              <a:t>T3: not</a:t>
            </a:r>
            <a:r>
              <a:rPr kumimoji="1" lang="zh-CN" altLang="en-US" dirty="0">
                <a:ea typeface="MS PGothic" charset="-128"/>
              </a:rPr>
              <a:t>，</a:t>
            </a:r>
            <a:r>
              <a:rPr kumimoji="1" lang="en-US" altLang="zh-CN" dirty="0">
                <a:ea typeface="MS PGothic" charset="-128"/>
              </a:rPr>
              <a:t>124</a:t>
            </a:r>
            <a:r>
              <a:rPr kumimoji="1" lang="zh-CN" altLang="en-US" dirty="0">
                <a:ea typeface="MS PGothic" charset="-128"/>
              </a:rPr>
              <a:t>还是</a:t>
            </a:r>
            <a:r>
              <a:rPr kumimoji="1" lang="en-US" altLang="zh-CN" dirty="0">
                <a:ea typeface="MS PGothic" charset="-128"/>
              </a:rPr>
              <a:t>cycle</a:t>
            </a:r>
          </a:p>
          <a:p>
            <a:r>
              <a:rPr kumimoji="1" lang="en-US" altLang="zh-CN" dirty="0">
                <a:ea typeface="MS PGothic" charset="-128"/>
              </a:rPr>
              <a:t>T4: not; </a:t>
            </a:r>
            <a:r>
              <a:rPr kumimoji="1" lang="zh-CN" altLang="en-US" dirty="0">
                <a:ea typeface="MS PGothic" charset="-128"/>
              </a:rPr>
              <a:t>设想</a:t>
            </a:r>
            <a:r>
              <a:rPr kumimoji="1" lang="en-US" altLang="zh-CN" dirty="0">
                <a:ea typeface="MS PGothic" charset="-128"/>
              </a:rPr>
              <a:t>t4</a:t>
            </a:r>
            <a:r>
              <a:rPr kumimoji="1" lang="zh-CN" altLang="en-US" dirty="0">
                <a:ea typeface="MS PGothic" charset="-128"/>
              </a:rPr>
              <a:t>释放资源，该资源被</a:t>
            </a:r>
            <a:r>
              <a:rPr kumimoji="1" lang="en-US" altLang="zh-CN" dirty="0">
                <a:ea typeface="MS PGothic" charset="-128"/>
              </a:rPr>
              <a:t>t2</a:t>
            </a:r>
            <a:r>
              <a:rPr kumimoji="1" lang="zh-CN" altLang="en-US" dirty="0">
                <a:ea typeface="MS PGothic" charset="-128"/>
              </a:rPr>
              <a:t>获取，则</a:t>
            </a:r>
            <a:r>
              <a:rPr kumimoji="1" lang="en-US" altLang="zh-CN" dirty="0">
                <a:ea typeface="MS PGothic" charset="-128"/>
              </a:rPr>
              <a:t>t2</a:t>
            </a:r>
            <a:r>
              <a:rPr kumimoji="1" lang="zh-CN" altLang="en-US" dirty="0">
                <a:ea typeface="MS PGothic" charset="-128"/>
              </a:rPr>
              <a:t>和</a:t>
            </a:r>
            <a:r>
              <a:rPr kumimoji="1" lang="en-US" altLang="zh-CN" dirty="0">
                <a:ea typeface="MS PGothic" charset="-128"/>
              </a:rPr>
              <a:t>t3</a:t>
            </a:r>
            <a:r>
              <a:rPr kumimoji="1" lang="zh-CN" altLang="en-US" dirty="0">
                <a:ea typeface="MS PGothic" charset="-128"/>
              </a:rPr>
              <a:t>形成环路</a:t>
            </a:r>
            <a:endParaRPr kumimoji="1" lang="en-US" altLang="zh-CN" dirty="0">
              <a:ea typeface="MS PGothic" charset="-128"/>
            </a:endParaRPr>
          </a:p>
          <a:p>
            <a:r>
              <a:rPr kumimoji="1" lang="en-US" altLang="zh-CN" dirty="0">
                <a:ea typeface="MS PGothic" charset="-128"/>
              </a:rPr>
              <a:t>T1: not;</a:t>
            </a:r>
            <a:r>
              <a:rPr kumimoji="1" lang="en-US" altLang="zh-CN" baseline="0" dirty="0">
                <a:ea typeface="MS PGothic" charset="-128"/>
              </a:rPr>
              <a:t> </a:t>
            </a:r>
            <a:r>
              <a:rPr kumimoji="1" lang="zh-CN" altLang="en-US" baseline="0" dirty="0">
                <a:ea typeface="MS PGothic" charset="-128"/>
              </a:rPr>
              <a:t>设想</a:t>
            </a:r>
            <a:r>
              <a:rPr kumimoji="1" lang="en-US" altLang="zh-CN" baseline="0" dirty="0">
                <a:ea typeface="MS PGothic" charset="-128"/>
              </a:rPr>
              <a:t>t1</a:t>
            </a:r>
            <a:r>
              <a:rPr kumimoji="1" lang="zh-CN" altLang="en-US" baseline="0" dirty="0">
                <a:ea typeface="MS PGothic" charset="-128"/>
              </a:rPr>
              <a:t>释放资源，被</a:t>
            </a:r>
            <a:r>
              <a:rPr kumimoji="1" lang="en-US" altLang="zh-CN" baseline="0" dirty="0">
                <a:ea typeface="MS PGothic" charset="-128"/>
              </a:rPr>
              <a:t>t4</a:t>
            </a:r>
            <a:r>
              <a:rPr kumimoji="1" lang="zh-CN" altLang="en-US" baseline="0" dirty="0">
                <a:ea typeface="MS PGothic" charset="-128"/>
              </a:rPr>
              <a:t>获取，</a:t>
            </a:r>
            <a:r>
              <a:rPr kumimoji="1" lang="en-US" altLang="zh-CN" baseline="0" dirty="0">
                <a:ea typeface="MS PGothic" charset="-128"/>
              </a:rPr>
              <a:t>t4</a:t>
            </a:r>
            <a:r>
              <a:rPr kumimoji="1" lang="zh-CN" altLang="en-US" baseline="0" dirty="0">
                <a:ea typeface="MS PGothic" charset="-128"/>
              </a:rPr>
              <a:t>完成后释放资源，然后形成和上述类似的局面</a:t>
            </a:r>
            <a:endParaRPr kumimoji="1" lang="en-US" altLang="zh-CN" dirty="0">
              <a:ea typeface="MS PGothic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ea typeface="MS PGothic" charset="-128"/>
              </a:rPr>
              <a:t>T2: yes</a:t>
            </a:r>
            <a:r>
              <a:rPr kumimoji="1" lang="zh-CN" altLang="en-US" dirty="0">
                <a:ea typeface="MS PGothic" charset="-128"/>
              </a:rPr>
              <a:t>，没有</a:t>
            </a:r>
            <a:r>
              <a:rPr kumimoji="1" lang="en-US" altLang="zh-CN" dirty="0">
                <a:ea typeface="MS PGothic" charset="-128"/>
              </a:rPr>
              <a:t>cycle</a:t>
            </a:r>
            <a:r>
              <a:rPr kumimoji="1" lang="zh-CN" altLang="en-US" dirty="0">
                <a:ea typeface="MS PGothic" charset="-128"/>
              </a:rPr>
              <a:t>产生</a:t>
            </a:r>
            <a:endParaRPr kumimoji="1" lang="en-US" altLang="zh-CN" dirty="0">
              <a:ea typeface="MS PGothic" charset="-128"/>
            </a:endParaRPr>
          </a:p>
          <a:p>
            <a:endParaRPr kumimoji="1" lang="en-US" altLang="zh-CN" dirty="0">
              <a:ea typeface="MS PGothic" charset="-128"/>
            </a:endParaRPr>
          </a:p>
        </p:txBody>
      </p:sp>
      <p:sp>
        <p:nvSpPr>
          <p:cNvPr id="81923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04AEFC0-B497-B041-B9D9-8C2F3C3144F5}" type="slidenum">
              <a:rPr lang="en-US" altLang="zh-CN">
                <a:latin typeface="Times New Roman" charset="0"/>
              </a:rPr>
              <a:pPr/>
              <a:t>40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538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32526F1-275B-9447-AAD4-D0C57CFB7DED}" type="slidenum">
              <a:rPr lang="en-US" altLang="zh-CN">
                <a:latin typeface="Times New Roman" charset="0"/>
              </a:rPr>
              <a:pPr/>
              <a:t>41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8440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 dirty="0">
              <a:ea typeface="MS PGothic" charset="-128"/>
            </a:endParaRPr>
          </a:p>
        </p:txBody>
      </p:sp>
      <p:sp>
        <p:nvSpPr>
          <p:cNvPr id="70659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D048D36-7074-A545-B205-FD0F4872D862}" type="slidenum">
              <a:rPr lang="en-US" altLang="zh-CN">
                <a:latin typeface="Times New Roman" charset="0"/>
              </a:rPr>
              <a:pPr/>
              <a:t>43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6400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4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Single processor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23555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90E5EED-0126-CC45-ABAB-50591DEAE856}" type="slidenum">
              <a:rPr lang="en-US" altLang="zh-CN">
                <a:latin typeface="Times New Roman" charset="0"/>
              </a:rPr>
              <a:pPr/>
              <a:t>46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838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144064EE-5433-6D43-94B5-10D9195C6BB5}" type="slidenum">
              <a:rPr lang="en-US" altLang="zh-CN">
                <a:latin typeface="Times New Roman" charset="0"/>
              </a:rPr>
              <a:pPr/>
              <a:t>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28504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2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kumimoji="1" lang="zh-CN" altLang="en-US">
              <a:ea typeface="MS PGothic" charset="-128"/>
            </a:endParaRPr>
          </a:p>
        </p:txBody>
      </p:sp>
      <p:sp>
        <p:nvSpPr>
          <p:cNvPr id="25603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1306587-FC6E-D94A-87BD-D874F080AEF4}" type="slidenum">
              <a:rPr lang="en-US" altLang="zh-CN">
                <a:latin typeface="Times New Roman" charset="0"/>
              </a:rPr>
              <a:pPr/>
              <a:t>47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370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3F463CB6-DCCF-A04F-ADD7-6DE55F20CDE0}" type="slidenum">
              <a:rPr lang="en-US" altLang="zh-CN">
                <a:latin typeface="Times New Roman" charset="0"/>
              </a:rPr>
              <a:pPr/>
              <a:t>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471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49A063F-BA0C-C940-B462-E1A3ECCFF9AC}" type="slidenum">
              <a:rPr lang="en-US" altLang="zh-CN">
                <a:latin typeface="Times New Roman" charset="0"/>
              </a:rPr>
              <a:pPr/>
              <a:t>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两个线程都执行完第一行，还没有执行第二行</a:t>
            </a:r>
            <a:endParaRPr lang="en-US" altLang="zh-CN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那么此时</a:t>
            </a:r>
            <a:r>
              <a:rPr lang="en-US" altLang="zh-CN" dirty="0">
                <a:ea typeface="MS PGothic" charset="-128"/>
              </a:rPr>
              <a:t>thread1</a:t>
            </a:r>
            <a:r>
              <a:rPr lang="zh-CN" altLang="en-US" dirty="0">
                <a:ea typeface="MS PGothic" charset="-128"/>
              </a:rPr>
              <a:t>想获取</a:t>
            </a:r>
            <a:r>
              <a:rPr lang="en-US" altLang="zh-CN" dirty="0">
                <a:ea typeface="MS PGothic" charset="-128"/>
              </a:rPr>
              <a:t>second mutex</a:t>
            </a:r>
            <a:r>
              <a:rPr lang="zh-CN" altLang="en-US" dirty="0">
                <a:ea typeface="MS PGothic" charset="-128"/>
              </a:rPr>
              <a:t>，</a:t>
            </a:r>
            <a:r>
              <a:rPr lang="en-US" altLang="zh-CN" dirty="0">
                <a:ea typeface="MS PGothic" charset="-128"/>
              </a:rPr>
              <a:t>thread2</a:t>
            </a:r>
            <a:r>
              <a:rPr lang="zh-CN" altLang="en-US" dirty="0">
                <a:ea typeface="MS PGothic" charset="-128"/>
              </a:rPr>
              <a:t>想获取</a:t>
            </a:r>
            <a:r>
              <a:rPr lang="en-US" altLang="zh-CN" dirty="0">
                <a:ea typeface="MS PGothic" charset="-128"/>
              </a:rPr>
              <a:t>first mutex</a:t>
            </a:r>
            <a:r>
              <a:rPr lang="zh-CN" altLang="en-US" dirty="0">
                <a:ea typeface="MS PGothic" charset="-128"/>
              </a:rPr>
              <a:t>，死锁</a:t>
            </a:r>
            <a:endParaRPr lang="en-US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9214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FA8929EB-10C8-D94F-8006-0167FE285132}" type="slidenum">
              <a:rPr lang="en-US" altLang="zh-CN">
                <a:latin typeface="Times New Roman" charset="0"/>
              </a:rPr>
              <a:pPr/>
              <a:t>13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7655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054720C-C4D6-254D-BFF1-1E71E75453C4}" type="slidenum">
              <a:rPr lang="en-US" altLang="zh-CN">
                <a:latin typeface="Times New Roman" charset="0"/>
              </a:rPr>
              <a:pPr/>
              <a:t>14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5777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E83BD76-A53E-7944-8E65-360910ACC79E}" type="slidenum">
              <a:rPr lang="en-US" altLang="zh-CN">
                <a:latin typeface="Times New Roman" charset="0"/>
              </a:rPr>
              <a:pPr/>
              <a:t>15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5003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P1</a:t>
            </a:r>
            <a:r>
              <a:rPr lang="zh-CN" altLang="en-US" dirty="0"/>
              <a:t>总是要释放</a:t>
            </a:r>
            <a:r>
              <a:rPr lang="en-US" altLang="zh-CN" dirty="0"/>
              <a:t>R1</a:t>
            </a:r>
            <a:r>
              <a:rPr lang="zh-CN" altLang="en-US" dirty="0"/>
              <a:t>，届时就可以再次占有。</a:t>
            </a:r>
            <a:endParaRPr lang="en-US" altLang="zh-CN" dirty="0"/>
          </a:p>
          <a:p>
            <a:r>
              <a:rPr lang="zh-CN" altLang="en-US" dirty="0"/>
              <a:t>不满足</a:t>
            </a:r>
            <a:r>
              <a:rPr lang="en-US" altLang="zh-CN" dirty="0"/>
              <a:t>hold and wait</a:t>
            </a:r>
            <a:r>
              <a:rPr lang="zh-CN" altLang="en-US" dirty="0"/>
              <a:t>条件，并不是</a:t>
            </a:r>
            <a:r>
              <a:rPr lang="en-US" altLang="zh-CN" dirty="0"/>
              <a:t>wait</a:t>
            </a:r>
            <a:r>
              <a:rPr lang="zh-CN" altLang="en-US" dirty="0"/>
              <a:t>其他进程占有的资源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FDFAA-FCAA-2A4B-854B-534FF74489ED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693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zh-CN" altLang="zh-CN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zh-CN" altLang="zh-CN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zh-CN" altLang="zh-CN"/>
            </a:p>
          </p:txBody>
        </p:sp>
      </p:grpSp>
      <p:sp>
        <p:nvSpPr>
          <p:cNvPr id="1208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7671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5618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009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6633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7157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8189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3622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3812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25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922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167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zh-CN" altLang="zh-CN" sz="2400">
              <a:latin typeface="Times New Roman" charset="0"/>
            </a:endParaRPr>
          </a:p>
        </p:txBody>
      </p:sp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zh-CN" altLang="zh-CN" sz="2400">
              <a:latin typeface="Times New Roman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zh-CN" altLang="zh-CN" sz="2400">
              <a:latin typeface="Times New Roman" charset="0"/>
            </a:endParaRPr>
          </a:p>
        </p:txBody>
      </p:sp>
      <p:sp>
        <p:nvSpPr>
          <p:cNvPr id="119817" name="Text Box 9"/>
          <p:cNvSpPr txBox="1">
            <a:spLocks noChangeArrowheads="1"/>
          </p:cNvSpPr>
          <p:nvPr/>
        </p:nvSpPr>
        <p:spPr bwMode="auto">
          <a:xfrm>
            <a:off x="4257675" y="6613525"/>
            <a:ext cx="4445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000" b="1">
                <a:solidFill>
                  <a:srgbClr val="006699"/>
                </a:solidFill>
                <a:latin typeface="Helvetica" charset="0"/>
              </a:rPr>
              <a:t>7.</a:t>
            </a:r>
            <a:fld id="{D47CE371-CE9D-4A47-B4BB-6D39FCE7F8E5}" type="slidenum">
              <a:rPr lang="en-US" altLang="zh-CN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CN" sz="1000" b="1">
              <a:solidFill>
                <a:srgbClr val="006699"/>
              </a:solidFill>
              <a:latin typeface="Helvetic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8001000" cy="21272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Chapter 7: </a:t>
            </a:r>
            <a:r>
              <a:rPr lang="en-US" altLang="zh-CN" dirty="0">
                <a:ea typeface="MS PGothic" charset="-128"/>
              </a:rPr>
              <a:t>Deadlocks</a:t>
            </a:r>
          </a:p>
        </p:txBody>
      </p:sp>
      <p:sp>
        <p:nvSpPr>
          <p:cNvPr id="5122" name="文本框 1"/>
          <p:cNvSpPr txBox="1">
            <a:spLocks noChangeArrowheads="1"/>
          </p:cNvSpPr>
          <p:nvPr/>
        </p:nvSpPr>
        <p:spPr bwMode="auto">
          <a:xfrm>
            <a:off x="2915443" y="4362450"/>
            <a:ext cx="33131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Verdana" charset="0"/>
              </a:rPr>
              <a:t>April 2024</a:t>
            </a:r>
            <a:endParaRPr lang="zh-CN" altLang="en-US" sz="2400" b="1" dirty="0">
              <a:latin typeface="Verdan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ABBA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20482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7863" y="1855788"/>
            <a:ext cx="7627937" cy="3427412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pic>
        <p:nvPicPr>
          <p:cNvPr id="2050" name="Picture 2" descr="https://img-blog.csdnimg.cn/img_convert/ef54ab714c4aabc7264043fc2be4dd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1439333"/>
            <a:ext cx="8009467" cy="456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046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/>
          <p:cNvSpPr>
            <a:spLocks noGrp="1"/>
          </p:cNvSpPr>
          <p:nvPr>
            <p:ph type="title"/>
          </p:nvPr>
        </p:nvSpPr>
        <p:spPr>
          <a:xfrm>
            <a:off x="569913" y="3035300"/>
            <a:ext cx="8229600" cy="576263"/>
          </a:xfrm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Deadlock Characterization</a:t>
            </a:r>
            <a:endParaRPr kumimoji="1" lang="zh-CN" altLang="en-US">
              <a:ea typeface="MS PGothic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xfrm>
            <a:off x="749300" y="277813"/>
            <a:ext cx="79375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Necessary Conditions for Deadlock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9300" y="1076325"/>
            <a:ext cx="7204075" cy="4668838"/>
          </a:xfrm>
        </p:spPr>
        <p:txBody>
          <a:bodyPr/>
          <a:lstStyle/>
          <a:p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Mutual exclusion</a:t>
            </a:r>
            <a:r>
              <a:rPr lang="zh-CN" altLang="en-US" b="1" dirty="0">
                <a:solidFill>
                  <a:srgbClr val="3366FF"/>
                </a:solidFill>
                <a:ea typeface="MS PGothic" charset="-128"/>
              </a:rPr>
              <a:t>（互斥）</a:t>
            </a:r>
            <a:r>
              <a:rPr lang="en-US" altLang="zh-CN" b="1" dirty="0">
                <a:ea typeface="MS PGothic" charset="-128"/>
              </a:rPr>
              <a:t>:</a:t>
            </a:r>
            <a:r>
              <a:rPr lang="en-US" altLang="zh-CN" dirty="0">
                <a:ea typeface="MS PGothic" charset="-128"/>
              </a:rPr>
              <a:t>  only one process at a time can use a resource</a:t>
            </a:r>
            <a:r>
              <a:rPr lang="zh-CN" altLang="en-US" dirty="0">
                <a:ea typeface="MS PGothic" charset="-128"/>
              </a:rPr>
              <a:t>（资源非共享）</a:t>
            </a:r>
            <a:endParaRPr lang="en-US" altLang="zh-CN" dirty="0">
              <a:ea typeface="MS PGothic" charset="-128"/>
            </a:endParaRPr>
          </a:p>
          <a:p>
            <a:endParaRPr lang="en-US" altLang="zh-CN" sz="800" dirty="0">
              <a:ea typeface="MS PGothic" charset="-128"/>
            </a:endParaRPr>
          </a:p>
          <a:p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Hold and wait</a:t>
            </a:r>
            <a:r>
              <a:rPr lang="zh-CN" altLang="en-US" b="1" dirty="0">
                <a:solidFill>
                  <a:srgbClr val="3366FF"/>
                </a:solidFill>
                <a:ea typeface="MS PGothic" charset="-128"/>
              </a:rPr>
              <a:t>（占有并等待）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:  </a:t>
            </a:r>
            <a:r>
              <a:rPr lang="en-US" altLang="zh-CN" dirty="0">
                <a:ea typeface="MS PGothic" charset="-128"/>
              </a:rPr>
              <a:t>a process holding at least one resource is waiting to acquire additional resources held by other processes</a:t>
            </a:r>
            <a:r>
              <a:rPr lang="zh-CN" altLang="en-US" dirty="0">
                <a:ea typeface="MS PGothic" charset="-128"/>
              </a:rPr>
              <a:t>（占有资源并等待被其他进程占有的资源）</a:t>
            </a:r>
            <a:endParaRPr lang="en-US" altLang="zh-CN" dirty="0">
              <a:ea typeface="MS PGothic" charset="-128"/>
            </a:endParaRPr>
          </a:p>
          <a:p>
            <a:endParaRPr lang="en-US" altLang="zh-CN" sz="800" dirty="0">
              <a:ea typeface="MS PGothic" charset="-128"/>
            </a:endParaRPr>
          </a:p>
          <a:p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No preemption</a:t>
            </a:r>
            <a:r>
              <a:rPr lang="zh-CN" altLang="en-US" b="1" dirty="0">
                <a:solidFill>
                  <a:srgbClr val="3366FF"/>
                </a:solidFill>
                <a:ea typeface="MS PGothic" charset="-128"/>
              </a:rPr>
              <a:t>（非抢占）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:</a:t>
            </a:r>
            <a:r>
              <a:rPr lang="en-US" altLang="zh-CN" dirty="0">
                <a:solidFill>
                  <a:srgbClr val="3366FF"/>
                </a:solidFill>
                <a:ea typeface="MS PGothic" charset="-128"/>
              </a:rPr>
              <a:t>  </a:t>
            </a:r>
            <a:r>
              <a:rPr lang="en-US" altLang="zh-CN" dirty="0">
                <a:ea typeface="MS PGothic" charset="-128"/>
              </a:rPr>
              <a:t>a resource can be released only voluntarily by the process holding it, after that process has completed its task</a:t>
            </a:r>
          </a:p>
          <a:p>
            <a:endParaRPr lang="en-US" altLang="zh-CN" sz="800" dirty="0">
              <a:ea typeface="MS PGothic" charset="-128"/>
            </a:endParaRPr>
          </a:p>
          <a:p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Circular wait</a:t>
            </a:r>
            <a:r>
              <a:rPr lang="zh-CN" altLang="en-US" b="1" dirty="0">
                <a:solidFill>
                  <a:srgbClr val="3366FF"/>
                </a:solidFill>
                <a:ea typeface="MS PGothic" charset="-128"/>
              </a:rPr>
              <a:t>（循环等待）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:</a:t>
            </a:r>
            <a:r>
              <a:rPr lang="en-US" altLang="zh-CN" dirty="0">
                <a:solidFill>
                  <a:srgbClr val="3366FF"/>
                </a:solidFill>
                <a:ea typeface="MS PGothic" charset="-128"/>
              </a:rPr>
              <a:t>  </a:t>
            </a:r>
            <a:r>
              <a:rPr lang="en-US" altLang="zh-CN" dirty="0">
                <a:ea typeface="MS PGothic" charset="-128"/>
              </a:rPr>
              <a:t>there exists a set {</a:t>
            </a:r>
            <a:r>
              <a:rPr lang="en-US" altLang="zh-CN" i="1" dirty="0">
                <a:ea typeface="MS PGothic" charset="-128"/>
              </a:rPr>
              <a:t>P</a:t>
            </a:r>
            <a:r>
              <a:rPr lang="en-US" altLang="zh-CN" baseline="-25000" dirty="0">
                <a:ea typeface="MS PGothic" charset="-128"/>
              </a:rPr>
              <a:t>0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en-US" altLang="zh-CN" i="1" dirty="0">
                <a:ea typeface="MS PGothic" charset="-128"/>
              </a:rPr>
              <a:t>P</a:t>
            </a:r>
            <a:r>
              <a:rPr lang="en-US" altLang="zh-CN" baseline="-25000" dirty="0">
                <a:ea typeface="MS PGothic" charset="-128"/>
              </a:rPr>
              <a:t>1</a:t>
            </a:r>
            <a:r>
              <a:rPr lang="en-US" altLang="zh-CN" dirty="0">
                <a:ea typeface="MS PGothic" charset="-128"/>
              </a:rPr>
              <a:t>, …, </a:t>
            </a:r>
            <a:r>
              <a:rPr lang="en-US" altLang="zh-CN" i="1" dirty="0" err="1">
                <a:ea typeface="MS PGothic" charset="-128"/>
              </a:rPr>
              <a:t>P</a:t>
            </a:r>
            <a:r>
              <a:rPr lang="en-US" altLang="zh-CN" baseline="-25000" dirty="0" err="1">
                <a:ea typeface="MS PGothic" charset="-128"/>
              </a:rPr>
              <a:t>n</a:t>
            </a:r>
            <a:r>
              <a:rPr lang="en-US" altLang="zh-CN" dirty="0">
                <a:ea typeface="MS PGothic" charset="-128"/>
              </a:rPr>
              <a:t>} of waiting processes such that </a:t>
            </a:r>
            <a:r>
              <a:rPr lang="en-US" altLang="zh-CN" i="1" dirty="0">
                <a:ea typeface="MS PGothic" charset="-128"/>
              </a:rPr>
              <a:t>P</a:t>
            </a:r>
            <a:r>
              <a:rPr lang="en-US" altLang="zh-CN" baseline="-25000" dirty="0">
                <a:ea typeface="MS PGothic" charset="-128"/>
              </a:rPr>
              <a:t>0 </a:t>
            </a:r>
            <a:r>
              <a:rPr lang="en-US" altLang="zh-CN" dirty="0">
                <a:ea typeface="MS PGothic" charset="-128"/>
              </a:rPr>
              <a:t>is waiting for a resource that is held by </a:t>
            </a:r>
            <a:r>
              <a:rPr lang="en-US" altLang="zh-CN" i="1" dirty="0">
                <a:ea typeface="MS PGothic" charset="-128"/>
              </a:rPr>
              <a:t>P</a:t>
            </a:r>
            <a:r>
              <a:rPr lang="en-US" altLang="zh-CN" baseline="-25000" dirty="0">
                <a:ea typeface="MS PGothic" charset="-128"/>
              </a:rPr>
              <a:t>1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en-US" altLang="zh-CN" i="1" dirty="0">
                <a:ea typeface="MS PGothic" charset="-128"/>
              </a:rPr>
              <a:t>P</a:t>
            </a:r>
            <a:r>
              <a:rPr lang="en-US" altLang="zh-CN" baseline="-25000" dirty="0">
                <a:ea typeface="MS PGothic" charset="-128"/>
              </a:rPr>
              <a:t>1</a:t>
            </a:r>
            <a:r>
              <a:rPr lang="en-US" altLang="zh-CN" dirty="0">
                <a:ea typeface="MS PGothic" charset="-128"/>
              </a:rPr>
              <a:t> is waiting for a resource that is held by </a:t>
            </a:r>
          </a:p>
          <a:p>
            <a:pPr>
              <a:buFont typeface="Monotype Sorts" charset="2"/>
              <a:buNone/>
            </a:pPr>
            <a:r>
              <a:rPr lang="en-US" altLang="zh-CN" i="1" dirty="0">
                <a:ea typeface="MS PGothic" charset="-128"/>
              </a:rPr>
              <a:t>	P</a:t>
            </a:r>
            <a:r>
              <a:rPr lang="en-US" altLang="zh-CN" baseline="-25000" dirty="0">
                <a:ea typeface="MS PGothic" charset="-128"/>
              </a:rPr>
              <a:t>2</a:t>
            </a:r>
            <a:r>
              <a:rPr lang="en-US" altLang="zh-CN" dirty="0">
                <a:ea typeface="MS PGothic" charset="-128"/>
              </a:rPr>
              <a:t>, …, </a:t>
            </a:r>
            <a:r>
              <a:rPr lang="en-US" altLang="zh-CN" i="1" dirty="0" err="1">
                <a:ea typeface="MS PGothic" charset="-128"/>
              </a:rPr>
              <a:t>P</a:t>
            </a:r>
            <a:r>
              <a:rPr lang="en-US" altLang="zh-CN" i="1" baseline="-25000" dirty="0" err="1">
                <a:ea typeface="MS PGothic" charset="-128"/>
              </a:rPr>
              <a:t>n</a:t>
            </a:r>
            <a:r>
              <a:rPr lang="en-US" altLang="zh-CN" baseline="-25000" dirty="0">
                <a:ea typeface="MS PGothic" charset="-128"/>
              </a:rPr>
              <a:t>–1</a:t>
            </a:r>
            <a:r>
              <a:rPr lang="en-US" altLang="zh-CN" dirty="0">
                <a:ea typeface="MS PGothic" charset="-128"/>
              </a:rPr>
              <a:t> is waiting for a resource that is held by </a:t>
            </a:r>
            <a:r>
              <a:rPr lang="en-US" altLang="zh-CN" i="1" dirty="0" err="1">
                <a:ea typeface="MS PGothic" charset="-128"/>
              </a:rPr>
              <a:t>P</a:t>
            </a:r>
            <a:r>
              <a:rPr lang="en-US" altLang="zh-CN" baseline="-25000" dirty="0" err="1">
                <a:ea typeface="MS PGothic" charset="-128"/>
              </a:rPr>
              <a:t>n</a:t>
            </a:r>
            <a:r>
              <a:rPr lang="en-US" altLang="zh-CN" dirty="0">
                <a:ea typeface="MS PGothic" charset="-128"/>
              </a:rPr>
              <a:t>, and </a:t>
            </a:r>
            <a:r>
              <a:rPr lang="en-US" altLang="zh-CN" i="1" dirty="0" err="1">
                <a:ea typeface="MS PGothic" charset="-128"/>
              </a:rPr>
              <a:t>P</a:t>
            </a:r>
            <a:r>
              <a:rPr lang="en-US" altLang="zh-CN" baseline="-25000" dirty="0" err="1">
                <a:ea typeface="MS PGothic" charset="-128"/>
              </a:rPr>
              <a:t>n</a:t>
            </a:r>
            <a:r>
              <a:rPr lang="en-US" altLang="zh-CN" dirty="0">
                <a:ea typeface="MS PGothic" charset="-128"/>
              </a:rPr>
              <a:t> is waiting for a resource that is held by </a:t>
            </a:r>
            <a:r>
              <a:rPr lang="en-US" altLang="zh-CN" i="1" dirty="0">
                <a:ea typeface="MS PGothic" charset="-128"/>
              </a:rPr>
              <a:t>P</a:t>
            </a:r>
            <a:r>
              <a:rPr lang="en-US" altLang="zh-CN" baseline="-25000" dirty="0">
                <a:ea typeface="MS PGothic" charset="-128"/>
              </a:rPr>
              <a:t>0</a:t>
            </a:r>
            <a:r>
              <a:rPr lang="en-US" altLang="zh-CN" dirty="0">
                <a:ea typeface="MS PGothic" charset="-128"/>
              </a:rPr>
              <a:t>.</a:t>
            </a:r>
          </a:p>
          <a:p>
            <a:pPr>
              <a:buFont typeface="Monotype Sorts" charset="2"/>
              <a:buNone/>
            </a:pPr>
            <a:endParaRPr lang="en-US" altLang="zh-CN" dirty="0">
              <a:ea typeface="MS PGothic" charset="-128"/>
            </a:endParaRPr>
          </a:p>
          <a:p>
            <a:r>
              <a:rPr lang="en-US" altLang="zh-CN" b="1" dirty="0">
                <a:solidFill>
                  <a:srgbClr val="FF0000"/>
                </a:solidFill>
                <a:ea typeface="MS PGothic" charset="-128"/>
              </a:rPr>
              <a:t>Cars, philosophers</a:t>
            </a:r>
          </a:p>
        </p:txBody>
      </p:sp>
      <p:pic>
        <p:nvPicPr>
          <p:cNvPr id="35843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888" y="5057775"/>
            <a:ext cx="3236912" cy="161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AACEFD42-82DC-2706-B4BB-16C85E280F76}"/>
              </a:ext>
            </a:extLst>
          </p:cNvPr>
          <p:cNvSpPr/>
          <p:nvPr/>
        </p:nvSpPr>
        <p:spPr bwMode="auto">
          <a:xfrm>
            <a:off x="324255" y="162128"/>
            <a:ext cx="866370" cy="95070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432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>
          <a:xfrm>
            <a:off x="1003300" y="277813"/>
            <a:ext cx="76835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Resource-Allocation Graph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4275" y="1809750"/>
            <a:ext cx="7265988" cy="4019550"/>
          </a:xfrm>
        </p:spPr>
        <p:txBody>
          <a:bodyPr/>
          <a:lstStyle/>
          <a:p>
            <a:r>
              <a:rPr lang="en-US" altLang="zh-CN" sz="2000" dirty="0">
                <a:ea typeface="MS PGothic" charset="-128"/>
              </a:rPr>
              <a:t>V is partitioned into two types:</a:t>
            </a:r>
          </a:p>
          <a:p>
            <a:pPr lvl="1"/>
            <a:r>
              <a:rPr lang="en-US" altLang="zh-CN" i="1" dirty="0">
                <a:ea typeface="MS PGothic" charset="-128"/>
              </a:rPr>
              <a:t>P</a:t>
            </a:r>
            <a:r>
              <a:rPr lang="en-US" altLang="zh-CN" dirty="0">
                <a:ea typeface="MS PGothic" charset="-128"/>
              </a:rPr>
              <a:t> = {</a:t>
            </a:r>
            <a:r>
              <a:rPr lang="en-US" altLang="zh-CN" i="1" dirty="0">
                <a:ea typeface="MS PGothic" charset="-128"/>
              </a:rPr>
              <a:t>P</a:t>
            </a:r>
            <a:r>
              <a:rPr lang="en-US" altLang="zh-CN" baseline="-25000" dirty="0">
                <a:ea typeface="MS PGothic" charset="-128"/>
              </a:rPr>
              <a:t>1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en-US" altLang="zh-CN" i="1" dirty="0">
                <a:ea typeface="MS PGothic" charset="-128"/>
              </a:rPr>
              <a:t>P</a:t>
            </a:r>
            <a:r>
              <a:rPr lang="en-US" altLang="zh-CN" baseline="-25000" dirty="0">
                <a:ea typeface="MS PGothic" charset="-128"/>
              </a:rPr>
              <a:t>2</a:t>
            </a:r>
            <a:r>
              <a:rPr lang="en-US" altLang="zh-CN" dirty="0">
                <a:ea typeface="MS PGothic" charset="-128"/>
              </a:rPr>
              <a:t>, …, </a:t>
            </a:r>
            <a:r>
              <a:rPr lang="en-US" altLang="zh-CN" i="1" dirty="0" err="1">
                <a:ea typeface="MS PGothic" charset="-128"/>
              </a:rPr>
              <a:t>P</a:t>
            </a:r>
            <a:r>
              <a:rPr lang="en-US" altLang="zh-CN" i="1" baseline="-25000" dirty="0" err="1">
                <a:ea typeface="MS PGothic" charset="-128"/>
              </a:rPr>
              <a:t>n</a:t>
            </a:r>
            <a:r>
              <a:rPr lang="en-US" altLang="zh-CN" dirty="0">
                <a:ea typeface="MS PGothic" charset="-128"/>
              </a:rPr>
              <a:t>}, the set consisting of all the processes in the system</a:t>
            </a:r>
            <a:br>
              <a:rPr lang="en-US" altLang="zh-CN" dirty="0">
                <a:ea typeface="MS PGothic" charset="-128"/>
              </a:rPr>
            </a:br>
            <a:endParaRPr lang="en-US" altLang="zh-CN" dirty="0">
              <a:ea typeface="MS PGothic" charset="-128"/>
            </a:endParaRPr>
          </a:p>
          <a:p>
            <a:pPr lvl="1"/>
            <a:r>
              <a:rPr lang="en-US" altLang="zh-CN" i="1" dirty="0">
                <a:ea typeface="MS PGothic" charset="-128"/>
              </a:rPr>
              <a:t>R</a:t>
            </a:r>
            <a:r>
              <a:rPr lang="en-US" altLang="zh-CN" dirty="0">
                <a:ea typeface="MS PGothic" charset="-128"/>
              </a:rPr>
              <a:t> = {</a:t>
            </a:r>
            <a:r>
              <a:rPr lang="en-US" altLang="zh-CN" i="1" dirty="0">
                <a:ea typeface="MS PGothic" charset="-128"/>
              </a:rPr>
              <a:t>R</a:t>
            </a:r>
            <a:r>
              <a:rPr lang="en-US" altLang="zh-CN" baseline="-25000" dirty="0">
                <a:ea typeface="MS PGothic" charset="-128"/>
              </a:rPr>
              <a:t>1</a:t>
            </a:r>
            <a:r>
              <a:rPr lang="en-US" altLang="zh-CN" dirty="0">
                <a:ea typeface="MS PGothic" charset="-128"/>
              </a:rPr>
              <a:t>, </a:t>
            </a:r>
            <a:r>
              <a:rPr lang="en-US" altLang="zh-CN" i="1" dirty="0">
                <a:ea typeface="MS PGothic" charset="-128"/>
              </a:rPr>
              <a:t>R</a:t>
            </a:r>
            <a:r>
              <a:rPr lang="en-US" altLang="zh-CN" baseline="-25000" dirty="0">
                <a:ea typeface="MS PGothic" charset="-128"/>
              </a:rPr>
              <a:t>2</a:t>
            </a:r>
            <a:r>
              <a:rPr lang="en-US" altLang="zh-CN" dirty="0">
                <a:ea typeface="MS PGothic" charset="-128"/>
              </a:rPr>
              <a:t>, …, </a:t>
            </a:r>
            <a:r>
              <a:rPr lang="en-US" altLang="zh-CN" i="1" dirty="0">
                <a:ea typeface="MS PGothic" charset="-128"/>
              </a:rPr>
              <a:t>R</a:t>
            </a:r>
            <a:r>
              <a:rPr lang="en-US" altLang="zh-CN" i="1" baseline="-25000" dirty="0">
                <a:ea typeface="MS PGothic" charset="-128"/>
              </a:rPr>
              <a:t>m</a:t>
            </a:r>
            <a:r>
              <a:rPr lang="en-US" altLang="zh-CN" dirty="0">
                <a:ea typeface="MS PGothic" charset="-128"/>
              </a:rPr>
              <a:t>}, the set consisting of all resource types in the system</a:t>
            </a:r>
          </a:p>
          <a:p>
            <a:pPr lvl="1"/>
            <a:endParaRPr lang="en-US" altLang="zh-CN" sz="900" dirty="0">
              <a:ea typeface="MS PGothic" charset="-128"/>
            </a:endParaRPr>
          </a:p>
          <a:p>
            <a:r>
              <a:rPr lang="en-US" altLang="zh-CN" sz="2000" b="1" dirty="0">
                <a:solidFill>
                  <a:srgbClr val="3366FF"/>
                </a:solidFill>
                <a:ea typeface="MS PGothic" charset="-128"/>
              </a:rPr>
              <a:t>request edge</a:t>
            </a:r>
            <a:r>
              <a:rPr lang="en-US" altLang="zh-CN" sz="2000" dirty="0">
                <a:solidFill>
                  <a:srgbClr val="3366FF"/>
                </a:solidFill>
                <a:ea typeface="MS PGothic" charset="-128"/>
              </a:rPr>
              <a:t> </a:t>
            </a:r>
            <a:r>
              <a:rPr lang="en-US" altLang="zh-CN" sz="2000" dirty="0">
                <a:ea typeface="MS PGothic" charset="-128"/>
              </a:rPr>
              <a:t>– directed edge </a:t>
            </a:r>
            <a:r>
              <a:rPr lang="en-US" altLang="zh-CN" sz="2000" i="1" dirty="0">
                <a:ea typeface="MS PGothic" charset="-128"/>
              </a:rPr>
              <a:t>P</a:t>
            </a:r>
            <a:r>
              <a:rPr lang="en-US" altLang="zh-CN" sz="2000" i="1" baseline="-25000" dirty="0">
                <a:ea typeface="MS PGothic" charset="-128"/>
              </a:rPr>
              <a:t>i </a:t>
            </a:r>
            <a:r>
              <a:rPr lang="en-US" altLang="zh-CN" sz="2000" dirty="0">
                <a:ea typeface="MS PGothic" charset="-128"/>
                <a:sym typeface="Symbol" charset="2"/>
              </a:rPr>
              <a:t> </a:t>
            </a:r>
            <a:r>
              <a:rPr lang="en-US" altLang="zh-CN" sz="2000" i="1" dirty="0" err="1">
                <a:ea typeface="MS PGothic" charset="-128"/>
                <a:sym typeface="Symbol" charset="2"/>
              </a:rPr>
              <a:t>R</a:t>
            </a:r>
            <a:r>
              <a:rPr lang="en-US" altLang="zh-CN" sz="2000" i="1" baseline="-25000" dirty="0" err="1">
                <a:ea typeface="MS PGothic" charset="-128"/>
                <a:sym typeface="Symbol" charset="2"/>
              </a:rPr>
              <a:t>j</a:t>
            </a:r>
            <a:endParaRPr lang="en-US" altLang="zh-CN" sz="2000" i="1" baseline="-25000" dirty="0">
              <a:ea typeface="MS PGothic" charset="-128"/>
              <a:sym typeface="Symbol" charset="2"/>
            </a:endParaRPr>
          </a:p>
          <a:p>
            <a:endParaRPr lang="en-US" altLang="zh-CN" sz="800" i="1" baseline="-25000" dirty="0">
              <a:ea typeface="MS PGothic" charset="-128"/>
              <a:sym typeface="Symbol" charset="2"/>
            </a:endParaRPr>
          </a:p>
          <a:p>
            <a:r>
              <a:rPr lang="en-US" altLang="zh-CN" sz="2000" b="1" dirty="0">
                <a:solidFill>
                  <a:srgbClr val="3366FF"/>
                </a:solidFill>
                <a:ea typeface="MS PGothic" charset="-128"/>
                <a:sym typeface="Symbol" charset="2"/>
              </a:rPr>
              <a:t>assignment edge</a:t>
            </a:r>
            <a:r>
              <a:rPr lang="en-US" altLang="zh-CN" sz="2000" dirty="0">
                <a:solidFill>
                  <a:srgbClr val="3366FF"/>
                </a:solidFill>
                <a:ea typeface="MS PGothic" charset="-128"/>
                <a:sym typeface="Symbol" charset="2"/>
              </a:rPr>
              <a:t> </a:t>
            </a:r>
            <a:r>
              <a:rPr lang="en-US" altLang="zh-CN" sz="2000" dirty="0">
                <a:ea typeface="MS PGothic" charset="-128"/>
              </a:rPr>
              <a:t>– directed edge </a:t>
            </a:r>
            <a:r>
              <a:rPr lang="en-US" altLang="zh-CN" sz="2000" i="1" dirty="0" err="1">
                <a:ea typeface="MS PGothic" charset="-128"/>
              </a:rPr>
              <a:t>R</a:t>
            </a:r>
            <a:r>
              <a:rPr lang="en-US" altLang="zh-CN" sz="2000" i="1" baseline="-25000" dirty="0" err="1">
                <a:ea typeface="MS PGothic" charset="-128"/>
              </a:rPr>
              <a:t>j</a:t>
            </a:r>
            <a:r>
              <a:rPr lang="en-US" altLang="zh-CN" sz="2000" i="1" dirty="0">
                <a:ea typeface="MS PGothic" charset="-128"/>
              </a:rPr>
              <a:t> </a:t>
            </a:r>
            <a:r>
              <a:rPr lang="en-US" altLang="zh-CN" sz="2000" dirty="0">
                <a:ea typeface="MS PGothic" charset="-128"/>
                <a:sym typeface="Symbol" charset="2"/>
              </a:rPr>
              <a:t> </a:t>
            </a:r>
            <a:r>
              <a:rPr lang="en-US" altLang="zh-CN" sz="2000" i="1" dirty="0">
                <a:ea typeface="MS PGothic" charset="-128"/>
                <a:sym typeface="Symbol" charset="2"/>
              </a:rPr>
              <a:t>P</a:t>
            </a:r>
            <a:r>
              <a:rPr lang="en-US" altLang="zh-CN" sz="2000" i="1" baseline="-25000" dirty="0">
                <a:ea typeface="MS PGothic" charset="-128"/>
                <a:sym typeface="Symbol" charset="2"/>
              </a:rPr>
              <a:t>i</a:t>
            </a:r>
            <a:endParaRPr lang="en-US" altLang="zh-CN" sz="2000" dirty="0">
              <a:ea typeface="MS PGothic" charset="-128"/>
              <a:sym typeface="Symbol" charset="2"/>
            </a:endParaRPr>
          </a:p>
        </p:txBody>
      </p:sp>
      <p:sp>
        <p:nvSpPr>
          <p:cNvPr id="26627" name="Text Box 4"/>
          <p:cNvSpPr txBox="1">
            <a:spLocks noChangeArrowheads="1"/>
          </p:cNvSpPr>
          <p:nvPr/>
        </p:nvSpPr>
        <p:spPr bwMode="auto">
          <a:xfrm>
            <a:off x="754391" y="1222524"/>
            <a:ext cx="57429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dirty="0"/>
              <a:t>A set of </a:t>
            </a:r>
            <a:r>
              <a:rPr kumimoji="0" lang="en-US" altLang="zh-CN" sz="2400" b="1" dirty="0">
                <a:solidFill>
                  <a:srgbClr val="FF0000"/>
                </a:solidFill>
              </a:rPr>
              <a:t>vertices</a:t>
            </a:r>
            <a:r>
              <a:rPr kumimoji="0" lang="en-US" altLang="zh-CN" sz="2400" dirty="0"/>
              <a:t> </a:t>
            </a:r>
            <a:r>
              <a:rPr kumimoji="0" lang="en-US" altLang="zh-CN" sz="2400" i="1" dirty="0"/>
              <a:t>V</a:t>
            </a:r>
            <a:r>
              <a:rPr kumimoji="0" lang="en-US" altLang="zh-CN" sz="2400" dirty="0"/>
              <a:t> and a set of </a:t>
            </a:r>
            <a:r>
              <a:rPr kumimoji="0" lang="en-US" altLang="zh-CN" sz="2400" b="1" dirty="0">
                <a:solidFill>
                  <a:srgbClr val="FF0000"/>
                </a:solidFill>
              </a:rPr>
              <a:t>edges </a:t>
            </a:r>
            <a:r>
              <a:rPr kumimoji="0" lang="en-US" altLang="zh-CN" sz="2400" i="1" dirty="0"/>
              <a:t>E</a:t>
            </a:r>
            <a:r>
              <a:rPr kumimoji="0" lang="en-US" altLang="zh-CN" sz="2400" dirty="0"/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876300" y="277813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Resource-Allocation Graph (Cont.)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MS PGothic" charset="-128"/>
              </a:rPr>
              <a:t>Process</a:t>
            </a:r>
            <a:br>
              <a:rPr lang="en-US" altLang="zh-CN" dirty="0">
                <a:ea typeface="MS PGothic" charset="-128"/>
              </a:rPr>
            </a:br>
            <a:br>
              <a:rPr lang="en-US" altLang="zh-CN" dirty="0">
                <a:ea typeface="MS PGothic" charset="-128"/>
              </a:rPr>
            </a:br>
            <a:br>
              <a:rPr lang="en-US" altLang="zh-CN" dirty="0">
                <a:ea typeface="MS PGothic" charset="-128"/>
              </a:rPr>
            </a:br>
            <a:endParaRPr lang="en-US" altLang="zh-CN" dirty="0">
              <a:ea typeface="MS PGothic" charset="-128"/>
            </a:endParaRPr>
          </a:p>
          <a:p>
            <a:r>
              <a:rPr lang="en-US" altLang="zh-CN" dirty="0">
                <a:ea typeface="MS PGothic" charset="-128"/>
              </a:rPr>
              <a:t>Resource Type with 4 instances</a:t>
            </a:r>
          </a:p>
          <a:p>
            <a:pPr>
              <a:buFont typeface="Monotype Sorts" charset="2"/>
              <a:buNone/>
            </a:pPr>
            <a:endParaRPr lang="en-US" altLang="zh-CN" dirty="0">
              <a:ea typeface="MS PGothic" charset="-128"/>
            </a:endParaRPr>
          </a:p>
          <a:p>
            <a:endParaRPr lang="en-US" altLang="zh-CN" dirty="0">
              <a:ea typeface="MS PGothic" charset="-128"/>
            </a:endParaRPr>
          </a:p>
          <a:p>
            <a:r>
              <a:rPr lang="en-US" altLang="zh-CN" i="1" dirty="0">
                <a:ea typeface="MS PGothic" charset="-128"/>
              </a:rPr>
              <a:t>P</a:t>
            </a:r>
            <a:r>
              <a:rPr lang="en-US" altLang="zh-CN" i="1" baseline="-25000" dirty="0">
                <a:ea typeface="MS PGothic" charset="-128"/>
              </a:rPr>
              <a:t>i</a:t>
            </a:r>
            <a:r>
              <a:rPr lang="en-US" altLang="zh-CN" i="1" dirty="0">
                <a:ea typeface="MS PGothic" charset="-128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ea typeface="MS PGothic" charset="-128"/>
              </a:rPr>
              <a:t>requests</a:t>
            </a:r>
            <a:r>
              <a:rPr lang="en-US" altLang="zh-CN" dirty="0">
                <a:ea typeface="MS PGothic" charset="-128"/>
              </a:rPr>
              <a:t> instance of </a:t>
            </a:r>
            <a:r>
              <a:rPr lang="en-US" altLang="zh-CN" i="1" dirty="0" err="1">
                <a:ea typeface="MS PGothic" charset="-128"/>
              </a:rPr>
              <a:t>R</a:t>
            </a:r>
            <a:r>
              <a:rPr lang="en-US" altLang="zh-CN" i="1" baseline="-25000" dirty="0" err="1">
                <a:ea typeface="MS PGothic" charset="-128"/>
              </a:rPr>
              <a:t>j</a:t>
            </a:r>
            <a:endParaRPr lang="en-US" altLang="zh-CN" dirty="0">
              <a:ea typeface="MS PGothic" charset="-128"/>
            </a:endParaRPr>
          </a:p>
          <a:p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</a:pPr>
            <a:endParaRPr lang="en-US" altLang="zh-CN" dirty="0">
              <a:ea typeface="MS PGothic" charset="-128"/>
            </a:endParaRPr>
          </a:p>
          <a:p>
            <a:r>
              <a:rPr lang="en-US" altLang="zh-CN" i="1" dirty="0">
                <a:ea typeface="MS PGothic" charset="-128"/>
              </a:rPr>
              <a:t>P</a:t>
            </a:r>
            <a:r>
              <a:rPr lang="en-US" altLang="zh-CN" i="1" baseline="-25000" dirty="0">
                <a:ea typeface="MS PGothic" charset="-128"/>
              </a:rPr>
              <a:t>i</a:t>
            </a:r>
            <a:r>
              <a:rPr lang="en-US" altLang="zh-CN" dirty="0">
                <a:ea typeface="MS PGothic" charset="-128"/>
              </a:rPr>
              <a:t> is </a:t>
            </a:r>
            <a:r>
              <a:rPr lang="en-US" altLang="zh-CN" b="1" dirty="0">
                <a:solidFill>
                  <a:srgbClr val="FF0000"/>
                </a:solidFill>
                <a:ea typeface="MS PGothic" charset="-128"/>
              </a:rPr>
              <a:t>holding</a:t>
            </a:r>
            <a:r>
              <a:rPr lang="en-US" altLang="zh-CN" dirty="0">
                <a:ea typeface="MS PGothic" charset="-128"/>
              </a:rPr>
              <a:t> an instance of </a:t>
            </a:r>
            <a:r>
              <a:rPr lang="en-US" altLang="zh-CN" i="1" dirty="0" err="1">
                <a:ea typeface="MS PGothic" charset="-128"/>
              </a:rPr>
              <a:t>R</a:t>
            </a:r>
            <a:r>
              <a:rPr lang="en-US" altLang="zh-CN" i="1" baseline="-25000" dirty="0" err="1">
                <a:ea typeface="MS PGothic" charset="-128"/>
              </a:rPr>
              <a:t>j</a:t>
            </a:r>
            <a:endParaRPr lang="en-US" altLang="zh-CN" i="1" dirty="0">
              <a:ea typeface="MS PGothic" charset="-128"/>
            </a:endParaRPr>
          </a:p>
        </p:txBody>
      </p:sp>
      <p:sp>
        <p:nvSpPr>
          <p:cNvPr id="28675" name="Oval 4"/>
          <p:cNvSpPr>
            <a:spLocks noChangeArrowheads="1"/>
          </p:cNvSpPr>
          <p:nvPr/>
        </p:nvSpPr>
        <p:spPr bwMode="auto">
          <a:xfrm>
            <a:off x="4143375" y="1619250"/>
            <a:ext cx="495300" cy="495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zh-CN">
              <a:latin typeface="Verdana" charset="0"/>
            </a:endParaRPr>
          </a:p>
        </p:txBody>
      </p:sp>
      <p:sp>
        <p:nvSpPr>
          <p:cNvPr id="28676" name="Oval 5"/>
          <p:cNvSpPr>
            <a:spLocks noChangeArrowheads="1"/>
          </p:cNvSpPr>
          <p:nvPr/>
        </p:nvSpPr>
        <p:spPr bwMode="auto">
          <a:xfrm>
            <a:off x="3657600" y="5562600"/>
            <a:ext cx="495300" cy="495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i="1"/>
              <a:t>P</a:t>
            </a:r>
            <a:r>
              <a:rPr kumimoji="0" lang="en-US" altLang="zh-CN" i="1" baseline="-25000"/>
              <a:t>i</a:t>
            </a:r>
            <a:endParaRPr kumimoji="0" lang="en-US" altLang="zh-CN"/>
          </a:p>
        </p:txBody>
      </p:sp>
      <p:sp>
        <p:nvSpPr>
          <p:cNvPr id="28677" name="Oval 6"/>
          <p:cNvSpPr>
            <a:spLocks noChangeArrowheads="1"/>
          </p:cNvSpPr>
          <p:nvPr/>
        </p:nvSpPr>
        <p:spPr bwMode="auto">
          <a:xfrm>
            <a:off x="3860800" y="4105275"/>
            <a:ext cx="495300" cy="495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i="1"/>
              <a:t>P</a:t>
            </a:r>
            <a:r>
              <a:rPr kumimoji="0" lang="en-US" altLang="zh-CN" i="1" baseline="-25000"/>
              <a:t>i</a:t>
            </a:r>
            <a:endParaRPr kumimoji="0" lang="en-US" altLang="zh-CN" i="1"/>
          </a:p>
        </p:txBody>
      </p:sp>
      <p:grpSp>
        <p:nvGrpSpPr>
          <p:cNvPr id="28678" name="Group 12"/>
          <p:cNvGrpSpPr>
            <a:grpSpLocks/>
          </p:cNvGrpSpPr>
          <p:nvPr/>
        </p:nvGrpSpPr>
        <p:grpSpPr bwMode="auto">
          <a:xfrm>
            <a:off x="4232275" y="3121025"/>
            <a:ext cx="438150" cy="419100"/>
            <a:chOff x="2666" y="1966"/>
            <a:chExt cx="276" cy="264"/>
          </a:xfrm>
        </p:grpSpPr>
        <p:sp>
          <p:nvSpPr>
            <p:cNvPr id="28695" name="Rectangle 7"/>
            <p:cNvSpPr>
              <a:spLocks noChangeArrowheads="1"/>
            </p:cNvSpPr>
            <p:nvPr/>
          </p:nvSpPr>
          <p:spPr bwMode="auto">
            <a:xfrm>
              <a:off x="2666" y="1966"/>
              <a:ext cx="276" cy="26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charset="2"/>
                <a:buChar char="4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zh-CN">
                <a:latin typeface="Verdana" charset="0"/>
              </a:endParaRPr>
            </a:p>
          </p:txBody>
        </p:sp>
        <p:sp>
          <p:nvSpPr>
            <p:cNvPr id="28696" name="Rectangle 8"/>
            <p:cNvSpPr>
              <a:spLocks noChangeArrowheads="1"/>
            </p:cNvSpPr>
            <p:nvPr/>
          </p:nvSpPr>
          <p:spPr bwMode="auto">
            <a:xfrm>
              <a:off x="2736" y="2026"/>
              <a:ext cx="47" cy="4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charset="2"/>
                <a:buChar char="4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zh-CN">
                <a:latin typeface="Verdana" charset="0"/>
              </a:endParaRPr>
            </a:p>
          </p:txBody>
        </p:sp>
        <p:sp>
          <p:nvSpPr>
            <p:cNvPr id="28697" name="Rectangle 9"/>
            <p:cNvSpPr>
              <a:spLocks noChangeArrowheads="1"/>
            </p:cNvSpPr>
            <p:nvPr/>
          </p:nvSpPr>
          <p:spPr bwMode="auto">
            <a:xfrm>
              <a:off x="2832" y="2026"/>
              <a:ext cx="47" cy="4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charset="2"/>
                <a:buChar char="4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zh-CN">
                <a:latin typeface="Verdana" charset="0"/>
              </a:endParaRPr>
            </a:p>
          </p:txBody>
        </p:sp>
        <p:sp>
          <p:nvSpPr>
            <p:cNvPr id="28698" name="Rectangle 10"/>
            <p:cNvSpPr>
              <a:spLocks noChangeArrowheads="1"/>
            </p:cNvSpPr>
            <p:nvPr/>
          </p:nvSpPr>
          <p:spPr bwMode="auto">
            <a:xfrm>
              <a:off x="2736" y="2108"/>
              <a:ext cx="47" cy="4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charset="2"/>
                <a:buChar char="4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zh-CN">
                <a:latin typeface="Verdana" charset="0"/>
              </a:endParaRPr>
            </a:p>
          </p:txBody>
        </p:sp>
        <p:sp>
          <p:nvSpPr>
            <p:cNvPr id="28699" name="Rectangle 11"/>
            <p:cNvSpPr>
              <a:spLocks noChangeArrowheads="1"/>
            </p:cNvSpPr>
            <p:nvPr/>
          </p:nvSpPr>
          <p:spPr bwMode="auto">
            <a:xfrm>
              <a:off x="2832" y="2108"/>
              <a:ext cx="47" cy="4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charset="2"/>
                <a:buChar char="4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zh-CN">
                <a:latin typeface="Verdana" charset="0"/>
              </a:endParaRPr>
            </a:p>
          </p:txBody>
        </p:sp>
      </p:grpSp>
      <p:grpSp>
        <p:nvGrpSpPr>
          <p:cNvPr id="28679" name="Group 13"/>
          <p:cNvGrpSpPr>
            <a:grpSpLocks/>
          </p:cNvGrpSpPr>
          <p:nvPr/>
        </p:nvGrpSpPr>
        <p:grpSpPr bwMode="auto">
          <a:xfrm>
            <a:off x="4692650" y="4168775"/>
            <a:ext cx="438150" cy="419100"/>
            <a:chOff x="2666" y="1966"/>
            <a:chExt cx="276" cy="264"/>
          </a:xfrm>
        </p:grpSpPr>
        <p:sp>
          <p:nvSpPr>
            <p:cNvPr id="28690" name="Rectangle 14"/>
            <p:cNvSpPr>
              <a:spLocks noChangeArrowheads="1"/>
            </p:cNvSpPr>
            <p:nvPr/>
          </p:nvSpPr>
          <p:spPr bwMode="auto">
            <a:xfrm>
              <a:off x="2666" y="1966"/>
              <a:ext cx="276" cy="26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charset="2"/>
                <a:buChar char="4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zh-CN">
                <a:latin typeface="Verdana" charset="0"/>
              </a:endParaRPr>
            </a:p>
          </p:txBody>
        </p:sp>
        <p:sp>
          <p:nvSpPr>
            <p:cNvPr id="28691" name="Rectangle 15"/>
            <p:cNvSpPr>
              <a:spLocks noChangeArrowheads="1"/>
            </p:cNvSpPr>
            <p:nvPr/>
          </p:nvSpPr>
          <p:spPr bwMode="auto">
            <a:xfrm>
              <a:off x="2736" y="2026"/>
              <a:ext cx="47" cy="4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charset="2"/>
                <a:buChar char="4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zh-CN">
                <a:latin typeface="Verdana" charset="0"/>
              </a:endParaRPr>
            </a:p>
          </p:txBody>
        </p:sp>
        <p:sp>
          <p:nvSpPr>
            <p:cNvPr id="28692" name="Rectangle 16"/>
            <p:cNvSpPr>
              <a:spLocks noChangeArrowheads="1"/>
            </p:cNvSpPr>
            <p:nvPr/>
          </p:nvSpPr>
          <p:spPr bwMode="auto">
            <a:xfrm>
              <a:off x="2832" y="2026"/>
              <a:ext cx="47" cy="4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charset="2"/>
                <a:buChar char="4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zh-CN">
                <a:latin typeface="Verdana" charset="0"/>
              </a:endParaRPr>
            </a:p>
          </p:txBody>
        </p:sp>
        <p:sp>
          <p:nvSpPr>
            <p:cNvPr id="28693" name="Rectangle 17"/>
            <p:cNvSpPr>
              <a:spLocks noChangeArrowheads="1"/>
            </p:cNvSpPr>
            <p:nvPr/>
          </p:nvSpPr>
          <p:spPr bwMode="auto">
            <a:xfrm>
              <a:off x="2736" y="2108"/>
              <a:ext cx="47" cy="4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charset="2"/>
                <a:buChar char="4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zh-CN">
                <a:latin typeface="Verdana" charset="0"/>
              </a:endParaRPr>
            </a:p>
          </p:txBody>
        </p:sp>
        <p:sp>
          <p:nvSpPr>
            <p:cNvPr id="28694" name="Rectangle 18"/>
            <p:cNvSpPr>
              <a:spLocks noChangeArrowheads="1"/>
            </p:cNvSpPr>
            <p:nvPr/>
          </p:nvSpPr>
          <p:spPr bwMode="auto">
            <a:xfrm>
              <a:off x="2832" y="2108"/>
              <a:ext cx="47" cy="4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charset="2"/>
                <a:buChar char="4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zh-CN">
                <a:latin typeface="Verdana" charset="0"/>
              </a:endParaRPr>
            </a:p>
          </p:txBody>
        </p:sp>
      </p:grpSp>
      <p:sp>
        <p:nvSpPr>
          <p:cNvPr id="28680" name="Line 19"/>
          <p:cNvSpPr>
            <a:spLocks noChangeShapeType="1"/>
          </p:cNvSpPr>
          <p:nvPr/>
        </p:nvSpPr>
        <p:spPr bwMode="auto">
          <a:xfrm>
            <a:off x="4365625" y="437197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81" name="Text Box 20"/>
          <p:cNvSpPr txBox="1">
            <a:spLocks noChangeArrowheads="1"/>
          </p:cNvSpPr>
          <p:nvPr/>
        </p:nvSpPr>
        <p:spPr bwMode="auto">
          <a:xfrm>
            <a:off x="4752975" y="4586288"/>
            <a:ext cx="3381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i="1"/>
              <a:t>R</a:t>
            </a:r>
            <a:r>
              <a:rPr kumimoji="0" lang="en-US" altLang="zh-CN" sz="1400" i="1" baseline="-25000"/>
              <a:t>j</a:t>
            </a:r>
            <a:endParaRPr kumimoji="0" lang="en-US" altLang="zh-CN" sz="1400" i="1"/>
          </a:p>
        </p:txBody>
      </p:sp>
      <p:grpSp>
        <p:nvGrpSpPr>
          <p:cNvPr id="28682" name="Group 21"/>
          <p:cNvGrpSpPr>
            <a:grpSpLocks/>
          </p:cNvGrpSpPr>
          <p:nvPr/>
        </p:nvGrpSpPr>
        <p:grpSpPr bwMode="auto">
          <a:xfrm>
            <a:off x="4730750" y="5613400"/>
            <a:ext cx="438150" cy="419100"/>
            <a:chOff x="2666" y="1966"/>
            <a:chExt cx="276" cy="264"/>
          </a:xfrm>
        </p:grpSpPr>
        <p:sp>
          <p:nvSpPr>
            <p:cNvPr id="28685" name="Rectangle 22"/>
            <p:cNvSpPr>
              <a:spLocks noChangeArrowheads="1"/>
            </p:cNvSpPr>
            <p:nvPr/>
          </p:nvSpPr>
          <p:spPr bwMode="auto">
            <a:xfrm>
              <a:off x="2666" y="1966"/>
              <a:ext cx="276" cy="26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charset="2"/>
                <a:buChar char="4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zh-CN">
                <a:latin typeface="Verdana" charset="0"/>
              </a:endParaRPr>
            </a:p>
          </p:txBody>
        </p:sp>
        <p:sp>
          <p:nvSpPr>
            <p:cNvPr id="28686" name="Rectangle 23"/>
            <p:cNvSpPr>
              <a:spLocks noChangeArrowheads="1"/>
            </p:cNvSpPr>
            <p:nvPr/>
          </p:nvSpPr>
          <p:spPr bwMode="auto">
            <a:xfrm>
              <a:off x="2736" y="2026"/>
              <a:ext cx="47" cy="4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charset="2"/>
                <a:buChar char="4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zh-CN">
                <a:latin typeface="Verdana" charset="0"/>
              </a:endParaRPr>
            </a:p>
          </p:txBody>
        </p:sp>
        <p:sp>
          <p:nvSpPr>
            <p:cNvPr id="28687" name="Rectangle 24"/>
            <p:cNvSpPr>
              <a:spLocks noChangeArrowheads="1"/>
            </p:cNvSpPr>
            <p:nvPr/>
          </p:nvSpPr>
          <p:spPr bwMode="auto">
            <a:xfrm>
              <a:off x="2832" y="2026"/>
              <a:ext cx="47" cy="4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charset="2"/>
                <a:buChar char="4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zh-CN">
                <a:latin typeface="Verdana" charset="0"/>
              </a:endParaRPr>
            </a:p>
          </p:txBody>
        </p:sp>
        <p:sp>
          <p:nvSpPr>
            <p:cNvPr id="28688" name="Rectangle 25"/>
            <p:cNvSpPr>
              <a:spLocks noChangeArrowheads="1"/>
            </p:cNvSpPr>
            <p:nvPr/>
          </p:nvSpPr>
          <p:spPr bwMode="auto">
            <a:xfrm>
              <a:off x="2736" y="2108"/>
              <a:ext cx="47" cy="4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charset="2"/>
                <a:buChar char="4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zh-CN">
                <a:latin typeface="Verdana" charset="0"/>
              </a:endParaRPr>
            </a:p>
          </p:txBody>
        </p:sp>
        <p:sp>
          <p:nvSpPr>
            <p:cNvPr id="28689" name="Rectangle 26"/>
            <p:cNvSpPr>
              <a:spLocks noChangeArrowheads="1"/>
            </p:cNvSpPr>
            <p:nvPr/>
          </p:nvSpPr>
          <p:spPr bwMode="auto">
            <a:xfrm>
              <a:off x="2832" y="2108"/>
              <a:ext cx="47" cy="4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charset="2"/>
                <a:buChar char="4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zh-CN">
                <a:latin typeface="Verdana" charset="0"/>
              </a:endParaRPr>
            </a:p>
          </p:txBody>
        </p:sp>
      </p:grpSp>
      <p:sp>
        <p:nvSpPr>
          <p:cNvPr id="28683" name="Line 27"/>
          <p:cNvSpPr>
            <a:spLocks noChangeShapeType="1"/>
          </p:cNvSpPr>
          <p:nvPr/>
        </p:nvSpPr>
        <p:spPr bwMode="auto">
          <a:xfrm flipH="1" flipV="1">
            <a:off x="4152900" y="5764213"/>
            <a:ext cx="725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84" name="Text Box 28"/>
          <p:cNvSpPr txBox="1">
            <a:spLocks noChangeArrowheads="1"/>
          </p:cNvSpPr>
          <p:nvPr/>
        </p:nvSpPr>
        <p:spPr bwMode="auto">
          <a:xfrm>
            <a:off x="4502150" y="6015038"/>
            <a:ext cx="3381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i="1"/>
              <a:t>R</a:t>
            </a:r>
            <a:r>
              <a:rPr kumimoji="0" lang="en-US" altLang="zh-CN" sz="1400" i="1" baseline="-25000"/>
              <a:t>j</a:t>
            </a:r>
            <a:endParaRPr kumimoji="0" lang="en-US" altLang="zh-CN" sz="1400" i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Request and Hold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30722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1414463"/>
            <a:ext cx="58801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0" y="4208463"/>
            <a:ext cx="55753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Deadlock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3174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1104900"/>
            <a:ext cx="5368925" cy="541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Deadlock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3277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9675"/>
            <a:ext cx="79978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Question: Deadlocked Process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P1</a:t>
            </a:r>
            <a:r>
              <a:rPr kumimoji="1" lang="zh-CN" altLang="en-US">
                <a:ea typeface="MS PGothic" charset="-128"/>
              </a:rPr>
              <a:t>？</a:t>
            </a:r>
          </a:p>
        </p:txBody>
      </p:sp>
      <p:sp>
        <p:nvSpPr>
          <p:cNvPr id="74754" name="矩形 2"/>
          <p:cNvSpPr>
            <a:spLocks noChangeArrowheads="1"/>
          </p:cNvSpPr>
          <p:nvPr/>
        </p:nvSpPr>
        <p:spPr bwMode="auto">
          <a:xfrm>
            <a:off x="4871295" y="1519778"/>
            <a:ext cx="722312" cy="6937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endParaRPr lang="zh-CN" altLang="en-US"/>
          </a:p>
        </p:txBody>
      </p:sp>
      <p:sp>
        <p:nvSpPr>
          <p:cNvPr id="74755" name="椭圆 5"/>
          <p:cNvSpPr>
            <a:spLocks noChangeArrowheads="1"/>
          </p:cNvSpPr>
          <p:nvPr/>
        </p:nvSpPr>
        <p:spPr bwMode="auto">
          <a:xfrm>
            <a:off x="5150695" y="1784890"/>
            <a:ext cx="161925" cy="1651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endParaRPr lang="zh-CN" altLang="en-US"/>
          </a:p>
        </p:txBody>
      </p:sp>
      <p:sp>
        <p:nvSpPr>
          <p:cNvPr id="74756" name="椭圆 7"/>
          <p:cNvSpPr>
            <a:spLocks noChangeArrowheads="1"/>
          </p:cNvSpPr>
          <p:nvPr/>
        </p:nvSpPr>
        <p:spPr bwMode="auto">
          <a:xfrm>
            <a:off x="4815732" y="3172365"/>
            <a:ext cx="669925" cy="6381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endParaRPr lang="zh-CN" altLang="en-US"/>
          </a:p>
        </p:txBody>
      </p:sp>
      <p:cxnSp>
        <p:nvCxnSpPr>
          <p:cNvPr id="74757" name="曲线连接符 13"/>
          <p:cNvCxnSpPr>
            <a:cxnSpLocks noChangeShapeType="1"/>
            <a:stCxn id="74756" idx="6"/>
            <a:endCxn id="74754" idx="3"/>
          </p:cNvCxnSpPr>
          <p:nvPr/>
        </p:nvCxnSpPr>
        <p:spPr bwMode="auto">
          <a:xfrm flipV="1">
            <a:off x="5485657" y="1867440"/>
            <a:ext cx="107950" cy="1624013"/>
          </a:xfrm>
          <a:prstGeom prst="curvedConnector3">
            <a:avLst>
              <a:gd name="adj1" fmla="val 61723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4758" name="曲线连接符 16"/>
          <p:cNvCxnSpPr>
            <a:cxnSpLocks noChangeShapeType="1"/>
            <a:stCxn id="74755" idx="1"/>
            <a:endCxn id="74756" idx="4"/>
          </p:cNvCxnSpPr>
          <p:nvPr/>
        </p:nvCxnSpPr>
        <p:spPr bwMode="auto">
          <a:xfrm rot="-5400000" flipH="1" flipV="1">
            <a:off x="4161682" y="2797716"/>
            <a:ext cx="2001837" cy="23812"/>
          </a:xfrm>
          <a:prstGeom prst="curvedConnector5">
            <a:avLst>
              <a:gd name="adj1" fmla="val -11421"/>
              <a:gd name="adj2" fmla="val 8309759"/>
              <a:gd name="adj3" fmla="val 11142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4759" name="文本框 29"/>
          <p:cNvSpPr txBox="1">
            <a:spLocks noChangeArrowheads="1"/>
          </p:cNvSpPr>
          <p:nvPr/>
        </p:nvSpPr>
        <p:spPr bwMode="auto">
          <a:xfrm>
            <a:off x="4366470" y="3307303"/>
            <a:ext cx="473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r>
              <a:rPr kumimoji="1" lang="en-US" altLang="zh-CN"/>
              <a:t>P1</a:t>
            </a:r>
            <a:endParaRPr kumimoji="1" lang="zh-CN" altLang="en-US"/>
          </a:p>
        </p:txBody>
      </p:sp>
      <p:sp>
        <p:nvSpPr>
          <p:cNvPr id="74760" name="文本框 36"/>
          <p:cNvSpPr txBox="1">
            <a:spLocks noChangeArrowheads="1"/>
          </p:cNvSpPr>
          <p:nvPr/>
        </p:nvSpPr>
        <p:spPr bwMode="auto">
          <a:xfrm>
            <a:off x="5177682" y="1151478"/>
            <a:ext cx="498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r>
              <a:rPr kumimoji="1" lang="en-US" altLang="zh-CN"/>
              <a:t>R1</a:t>
            </a:r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58C486-6910-6C70-3F1A-CD270AA7F17C}"/>
              </a:ext>
            </a:extLst>
          </p:cNvPr>
          <p:cNvSpPr txBox="1"/>
          <p:nvPr/>
        </p:nvSpPr>
        <p:spPr>
          <a:xfrm>
            <a:off x="2396248" y="4876557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P1</a:t>
            </a:r>
            <a:r>
              <a:rPr lang="zh-CN" altLang="en-US" dirty="0"/>
              <a:t>总是要释放</a:t>
            </a:r>
            <a:r>
              <a:rPr lang="en-US" altLang="zh-CN" dirty="0"/>
              <a:t>R1</a:t>
            </a:r>
            <a:r>
              <a:rPr lang="zh-CN" altLang="en-US" dirty="0"/>
              <a:t>，届时就可以再次占有。</a:t>
            </a:r>
            <a:endParaRPr lang="en-US" altLang="zh-CN" dirty="0"/>
          </a:p>
          <a:p>
            <a:r>
              <a:rPr lang="zh-CN" altLang="en-US" dirty="0"/>
              <a:t>不满足</a:t>
            </a:r>
            <a:r>
              <a:rPr lang="en-US" altLang="zh-CN" dirty="0"/>
              <a:t>hold and wait</a:t>
            </a:r>
            <a:r>
              <a:rPr lang="zh-CN" altLang="en-US" dirty="0"/>
              <a:t>条件，并不是</a:t>
            </a:r>
            <a:r>
              <a:rPr lang="en-US" altLang="zh-CN" dirty="0"/>
              <a:t>wait</a:t>
            </a:r>
            <a:r>
              <a:rPr lang="zh-CN" altLang="en-US" dirty="0"/>
              <a:t>其他进程占有的资源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277813"/>
            <a:ext cx="788035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Chapter 7:  Deadlocks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SzPct val="85000"/>
            </a:pPr>
            <a:r>
              <a:rPr lang="en-US" altLang="zh-CN" sz="2400" dirty="0">
                <a:ea typeface="MS PGothic" charset="-128"/>
              </a:rPr>
              <a:t>Deadlock Characterization</a:t>
            </a:r>
          </a:p>
          <a:p>
            <a:pPr>
              <a:buSzPct val="85000"/>
            </a:pPr>
            <a:r>
              <a:rPr lang="en-US" altLang="zh-CN" sz="2400" dirty="0">
                <a:ea typeface="MS PGothic" charset="-128"/>
              </a:rPr>
              <a:t>Methods for Handling Deadlocks</a:t>
            </a:r>
          </a:p>
          <a:p>
            <a:pPr lvl="1"/>
            <a:r>
              <a:rPr lang="en-US" altLang="zh-CN" sz="2000" dirty="0">
                <a:solidFill>
                  <a:srgbClr val="3366FF"/>
                </a:solidFill>
                <a:ea typeface="MS PGothic" charset="-128"/>
              </a:rPr>
              <a:t>Deadlock Prevention</a:t>
            </a:r>
            <a:endParaRPr lang="zh-CN" altLang="en-US" sz="2000" dirty="0">
              <a:solidFill>
                <a:srgbClr val="3366FF"/>
              </a:solidFill>
              <a:ea typeface="MS PGothic" charset="-128"/>
            </a:endParaRPr>
          </a:p>
          <a:p>
            <a:pPr lvl="1"/>
            <a:r>
              <a:rPr lang="en-US" altLang="zh-CN" sz="2000" dirty="0">
                <a:solidFill>
                  <a:srgbClr val="3366FF"/>
                </a:solidFill>
                <a:ea typeface="MS PGothic" charset="-128"/>
              </a:rPr>
              <a:t>Deadlock Avoidance</a:t>
            </a:r>
          </a:p>
          <a:p>
            <a:pPr lvl="1">
              <a:buSzPct val="85000"/>
            </a:pPr>
            <a:r>
              <a:rPr lang="en-US" altLang="zh-CN" sz="2000" dirty="0">
                <a:solidFill>
                  <a:srgbClr val="3366FF"/>
                </a:solidFill>
                <a:ea typeface="MS PGothic" charset="-128"/>
              </a:rPr>
              <a:t>Deadlock Detection</a:t>
            </a:r>
          </a:p>
          <a:p>
            <a:pPr lvl="1">
              <a:buSzPct val="85000"/>
            </a:pPr>
            <a:r>
              <a:rPr lang="en-US" altLang="zh-CN" sz="2000" dirty="0">
                <a:solidFill>
                  <a:srgbClr val="3366FF"/>
                </a:solidFill>
                <a:ea typeface="MS PGothic" charset="-128"/>
              </a:rPr>
              <a:t>Recovery from Deadlock</a:t>
            </a:r>
          </a:p>
          <a:p>
            <a:pPr>
              <a:buSzPct val="85000"/>
            </a:pPr>
            <a:r>
              <a:rPr lang="en-US" altLang="zh-CN" sz="2400" dirty="0">
                <a:ea typeface="MS PGothic" charset="-128"/>
              </a:rPr>
              <a:t>Summary</a:t>
            </a:r>
            <a:r>
              <a:rPr lang="en-US" altLang="zh-CN" sz="2400" dirty="0">
                <a:solidFill>
                  <a:srgbClr val="3366FF"/>
                </a:solidFill>
                <a:ea typeface="MS PGothic" charset="-128"/>
              </a:rPr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2" y="1019174"/>
            <a:ext cx="8584036" cy="549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01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Question: Deadlocked Process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P3</a:t>
            </a:r>
            <a:r>
              <a:rPr kumimoji="1" lang="zh-CN" altLang="en-US">
                <a:ea typeface="MS PGothic" charset="-128"/>
              </a:rPr>
              <a:t>？</a:t>
            </a:r>
          </a:p>
        </p:txBody>
      </p:sp>
      <p:sp>
        <p:nvSpPr>
          <p:cNvPr id="75778" name="矩形 2"/>
          <p:cNvSpPr>
            <a:spLocks noChangeArrowheads="1"/>
          </p:cNvSpPr>
          <p:nvPr/>
        </p:nvSpPr>
        <p:spPr bwMode="auto">
          <a:xfrm>
            <a:off x="4089840" y="1911215"/>
            <a:ext cx="722312" cy="6921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endParaRPr lang="zh-CN" altLang="en-US"/>
          </a:p>
        </p:txBody>
      </p:sp>
      <p:sp>
        <p:nvSpPr>
          <p:cNvPr id="75779" name="矩形 3"/>
          <p:cNvSpPr>
            <a:spLocks noChangeArrowheads="1"/>
          </p:cNvSpPr>
          <p:nvPr/>
        </p:nvSpPr>
        <p:spPr bwMode="auto">
          <a:xfrm>
            <a:off x="5466202" y="3906703"/>
            <a:ext cx="722313" cy="6937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endParaRPr lang="zh-CN" altLang="en-US"/>
          </a:p>
        </p:txBody>
      </p:sp>
      <p:sp>
        <p:nvSpPr>
          <p:cNvPr id="75780" name="椭圆 5"/>
          <p:cNvSpPr>
            <a:spLocks noChangeArrowheads="1"/>
          </p:cNvSpPr>
          <p:nvPr/>
        </p:nvSpPr>
        <p:spPr bwMode="auto">
          <a:xfrm>
            <a:off x="4369240" y="2174740"/>
            <a:ext cx="161925" cy="1651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endParaRPr lang="zh-CN" altLang="en-US"/>
          </a:p>
        </p:txBody>
      </p:sp>
      <p:sp>
        <p:nvSpPr>
          <p:cNvPr id="75781" name="椭圆 6"/>
          <p:cNvSpPr>
            <a:spLocks noChangeArrowheads="1"/>
          </p:cNvSpPr>
          <p:nvPr/>
        </p:nvSpPr>
        <p:spPr bwMode="auto">
          <a:xfrm>
            <a:off x="5759890" y="4200390"/>
            <a:ext cx="163512" cy="1651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endParaRPr lang="zh-CN" altLang="en-US"/>
          </a:p>
        </p:txBody>
      </p:sp>
      <p:sp>
        <p:nvSpPr>
          <p:cNvPr id="75782" name="椭圆 7"/>
          <p:cNvSpPr>
            <a:spLocks noChangeArrowheads="1"/>
          </p:cNvSpPr>
          <p:nvPr/>
        </p:nvSpPr>
        <p:spPr bwMode="auto">
          <a:xfrm>
            <a:off x="4034277" y="3562215"/>
            <a:ext cx="669925" cy="6381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endParaRPr lang="zh-CN" altLang="en-US"/>
          </a:p>
        </p:txBody>
      </p:sp>
      <p:sp>
        <p:nvSpPr>
          <p:cNvPr id="75783" name="椭圆 8"/>
          <p:cNvSpPr>
            <a:spLocks noChangeArrowheads="1"/>
          </p:cNvSpPr>
          <p:nvPr/>
        </p:nvSpPr>
        <p:spPr bwMode="auto">
          <a:xfrm>
            <a:off x="5701152" y="2339840"/>
            <a:ext cx="671513" cy="6381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endParaRPr lang="zh-CN" altLang="en-US"/>
          </a:p>
        </p:txBody>
      </p:sp>
      <p:cxnSp>
        <p:nvCxnSpPr>
          <p:cNvPr id="75784" name="曲线连接符 10"/>
          <p:cNvCxnSpPr>
            <a:cxnSpLocks noChangeShapeType="1"/>
            <a:stCxn id="75781" idx="3"/>
            <a:endCxn id="75782" idx="5"/>
          </p:cNvCxnSpPr>
          <p:nvPr/>
        </p:nvCxnSpPr>
        <p:spPr bwMode="auto">
          <a:xfrm rot="5400000" flipH="1">
            <a:off x="5078059" y="3636034"/>
            <a:ext cx="234950" cy="1176337"/>
          </a:xfrm>
          <a:prstGeom prst="curvedConnector3">
            <a:avLst>
              <a:gd name="adj1" fmla="val -108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785" name="曲线连接符 13"/>
          <p:cNvCxnSpPr>
            <a:cxnSpLocks noChangeShapeType="1"/>
            <a:stCxn id="75782" idx="2"/>
            <a:endCxn id="75778" idx="2"/>
          </p:cNvCxnSpPr>
          <p:nvPr/>
        </p:nvCxnSpPr>
        <p:spPr bwMode="auto">
          <a:xfrm rot="10800000" flipH="1">
            <a:off x="4034277" y="2603365"/>
            <a:ext cx="415925" cy="1277938"/>
          </a:xfrm>
          <a:prstGeom prst="curvedConnector4">
            <a:avLst>
              <a:gd name="adj1" fmla="val -54866"/>
              <a:gd name="adj2" fmla="val 6248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786" name="曲线连接符 16"/>
          <p:cNvCxnSpPr>
            <a:cxnSpLocks noChangeShapeType="1"/>
            <a:stCxn id="75780" idx="7"/>
            <a:endCxn id="75783" idx="1"/>
          </p:cNvCxnSpPr>
          <p:nvPr/>
        </p:nvCxnSpPr>
        <p:spPr bwMode="auto">
          <a:xfrm rot="16200000" flipH="1">
            <a:off x="5035990" y="1669915"/>
            <a:ext cx="234950" cy="1292225"/>
          </a:xfrm>
          <a:prstGeom prst="curvedConnector3">
            <a:avLst>
              <a:gd name="adj1" fmla="val -108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787" name="曲线连接符 19"/>
          <p:cNvCxnSpPr>
            <a:cxnSpLocks noChangeShapeType="1"/>
            <a:stCxn id="75783" idx="6"/>
            <a:endCxn id="75779" idx="0"/>
          </p:cNvCxnSpPr>
          <p:nvPr/>
        </p:nvCxnSpPr>
        <p:spPr bwMode="auto">
          <a:xfrm flipH="1">
            <a:off x="5826565" y="2658928"/>
            <a:ext cx="546100" cy="1247775"/>
          </a:xfrm>
          <a:prstGeom prst="curvedConnector4">
            <a:avLst>
              <a:gd name="adj1" fmla="val -41894"/>
              <a:gd name="adj2" fmla="val 62778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5788" name="文本框 29"/>
          <p:cNvSpPr txBox="1">
            <a:spLocks noChangeArrowheads="1"/>
          </p:cNvSpPr>
          <p:nvPr/>
        </p:nvSpPr>
        <p:spPr bwMode="auto">
          <a:xfrm>
            <a:off x="3616765" y="4106728"/>
            <a:ext cx="473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r>
              <a:rPr kumimoji="1" lang="en-US" altLang="zh-CN"/>
              <a:t>P1</a:t>
            </a:r>
            <a:endParaRPr kumimoji="1" lang="zh-CN" altLang="en-US"/>
          </a:p>
        </p:txBody>
      </p:sp>
      <p:sp>
        <p:nvSpPr>
          <p:cNvPr id="75789" name="文本框 30"/>
          <p:cNvSpPr txBox="1">
            <a:spLocks noChangeArrowheads="1"/>
          </p:cNvSpPr>
          <p:nvPr/>
        </p:nvSpPr>
        <p:spPr bwMode="auto">
          <a:xfrm>
            <a:off x="6093265" y="2014403"/>
            <a:ext cx="4714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r>
              <a:rPr kumimoji="1" lang="en-US" altLang="zh-CN"/>
              <a:t>P2</a:t>
            </a:r>
            <a:endParaRPr kumimoji="1" lang="zh-CN" altLang="en-US"/>
          </a:p>
        </p:txBody>
      </p:sp>
      <p:sp>
        <p:nvSpPr>
          <p:cNvPr id="75790" name="文本框 31"/>
          <p:cNvSpPr txBox="1">
            <a:spLocks noChangeArrowheads="1"/>
          </p:cNvSpPr>
          <p:nvPr/>
        </p:nvSpPr>
        <p:spPr bwMode="auto">
          <a:xfrm>
            <a:off x="2810315" y="1231765"/>
            <a:ext cx="471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r>
              <a:rPr kumimoji="1" lang="en-US" altLang="zh-CN"/>
              <a:t>P3</a:t>
            </a:r>
            <a:endParaRPr kumimoji="1" lang="zh-CN" altLang="en-US"/>
          </a:p>
        </p:txBody>
      </p:sp>
      <p:sp>
        <p:nvSpPr>
          <p:cNvPr id="75791" name="椭圆 32"/>
          <p:cNvSpPr>
            <a:spLocks noChangeArrowheads="1"/>
          </p:cNvSpPr>
          <p:nvPr/>
        </p:nvSpPr>
        <p:spPr bwMode="auto">
          <a:xfrm>
            <a:off x="3281802" y="1096828"/>
            <a:ext cx="671513" cy="6381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endParaRPr lang="zh-CN" altLang="en-US"/>
          </a:p>
        </p:txBody>
      </p:sp>
      <p:cxnSp>
        <p:nvCxnSpPr>
          <p:cNvPr id="75792" name="曲线连接符 33"/>
          <p:cNvCxnSpPr>
            <a:cxnSpLocks noChangeShapeType="1"/>
            <a:stCxn id="75791" idx="4"/>
            <a:endCxn id="75778" idx="1"/>
          </p:cNvCxnSpPr>
          <p:nvPr/>
        </p:nvCxnSpPr>
        <p:spPr bwMode="auto">
          <a:xfrm rot="16200000" flipH="1">
            <a:off x="3592159" y="1759609"/>
            <a:ext cx="522287" cy="4730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5793" name="文本框 36"/>
          <p:cNvSpPr txBox="1">
            <a:spLocks noChangeArrowheads="1"/>
          </p:cNvSpPr>
          <p:nvPr/>
        </p:nvSpPr>
        <p:spPr bwMode="auto">
          <a:xfrm>
            <a:off x="4607365" y="1415915"/>
            <a:ext cx="4968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r>
              <a:rPr kumimoji="1" lang="en-US" altLang="zh-CN"/>
              <a:t>R1</a:t>
            </a:r>
            <a:endParaRPr kumimoji="1" lang="zh-CN" altLang="en-US"/>
          </a:p>
        </p:txBody>
      </p:sp>
      <p:sp>
        <p:nvSpPr>
          <p:cNvPr id="75794" name="文本框 37"/>
          <p:cNvSpPr txBox="1">
            <a:spLocks noChangeArrowheads="1"/>
          </p:cNvSpPr>
          <p:nvPr/>
        </p:nvSpPr>
        <p:spPr bwMode="auto">
          <a:xfrm>
            <a:off x="6188515" y="4040053"/>
            <a:ext cx="498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r>
              <a:rPr kumimoji="1" lang="en-US" altLang="zh-CN"/>
              <a:t>R2</a:t>
            </a:r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A7DE49-B7A5-A10B-078E-C688493F7B38}"/>
              </a:ext>
            </a:extLst>
          </p:cNvPr>
          <p:cNvSpPr txBox="1"/>
          <p:nvPr/>
        </p:nvSpPr>
        <p:spPr>
          <a:xfrm>
            <a:off x="2598586" y="533442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P3:  P3</a:t>
            </a:r>
            <a:r>
              <a:rPr lang="zh-CN" altLang="en-US" dirty="0"/>
              <a:t>等待不持有，</a:t>
            </a:r>
            <a:r>
              <a:rPr lang="en-US" altLang="zh-CN" dirty="0"/>
              <a:t>P3</a:t>
            </a:r>
            <a:r>
              <a:rPr lang="zh-CN" altLang="en-US" dirty="0"/>
              <a:t>未参与循环等待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Graph with A Cycle: Sufficient?</a:t>
            </a:r>
            <a:endParaRPr kumimoji="1" lang="zh-CN" altLang="en-US" dirty="0">
              <a:ea typeface="MS PGothic" charset="-128"/>
            </a:endParaRPr>
          </a:p>
        </p:txBody>
      </p:sp>
      <p:pic>
        <p:nvPicPr>
          <p:cNvPr id="37890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8" y="1146175"/>
            <a:ext cx="4797425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594519" y="338137"/>
            <a:ext cx="7954962" cy="45720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Exercise: Graph With A Cycle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1173163"/>
            <a:ext cx="35814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1173163"/>
            <a:ext cx="3873500" cy="457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581007A5-4E71-07CE-774F-D2E1A15FF00D}"/>
              </a:ext>
            </a:extLst>
          </p:cNvPr>
          <p:cNvSpPr/>
          <p:nvPr/>
        </p:nvSpPr>
        <p:spPr bwMode="auto">
          <a:xfrm>
            <a:off x="181583" y="220494"/>
            <a:ext cx="1368357" cy="149805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Summary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1203325"/>
            <a:ext cx="7597775" cy="3721100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If graph contains no cycles </a:t>
            </a:r>
            <a:r>
              <a:rPr lang="en-US" altLang="zh-CN" sz="2800" dirty="0">
                <a:ea typeface="MS PGothic" charset="-128"/>
                <a:sym typeface="Symbol" charset="2"/>
              </a:rPr>
              <a:t> no deadlock</a:t>
            </a:r>
          </a:p>
          <a:p>
            <a:r>
              <a:rPr lang="en-US" altLang="zh-CN" sz="2800" dirty="0">
                <a:ea typeface="MS PGothic" charset="-128"/>
                <a:sym typeface="Symbol" charset="2"/>
              </a:rPr>
              <a:t>If graph contains a cycle </a:t>
            </a:r>
          </a:p>
          <a:p>
            <a:pPr lvl="1"/>
            <a:r>
              <a:rPr lang="en-US" altLang="zh-CN" sz="2400" dirty="0">
                <a:solidFill>
                  <a:srgbClr val="3366FF"/>
                </a:solidFill>
                <a:ea typeface="MS PGothic" charset="-128"/>
                <a:sym typeface="Symbol" charset="2"/>
              </a:rPr>
              <a:t>if only </a:t>
            </a:r>
            <a:r>
              <a:rPr lang="en-US" altLang="zh-CN" sz="2400" dirty="0">
                <a:solidFill>
                  <a:srgbClr val="FF0000"/>
                </a:solidFill>
                <a:ea typeface="MS PGothic" charset="-128"/>
                <a:sym typeface="Symbol" charset="2"/>
              </a:rPr>
              <a:t>one instance </a:t>
            </a:r>
            <a:r>
              <a:rPr lang="en-US" altLang="zh-CN" sz="2400" dirty="0">
                <a:solidFill>
                  <a:srgbClr val="3366FF"/>
                </a:solidFill>
                <a:ea typeface="MS PGothic" charset="-128"/>
                <a:sym typeface="Symbol" charset="2"/>
              </a:rPr>
              <a:t>per resource type, then deadlock</a:t>
            </a:r>
            <a:r>
              <a:rPr lang="zh-CN" altLang="en-US" sz="2400" dirty="0">
                <a:solidFill>
                  <a:srgbClr val="3366FF"/>
                </a:solidFill>
                <a:ea typeface="MS PGothic" charset="-128"/>
                <a:sym typeface="Symbol" charset="2"/>
              </a:rPr>
              <a:t>（每种资源只有一个，一定）</a:t>
            </a:r>
            <a:endParaRPr lang="en-US" altLang="zh-CN" sz="2400" dirty="0">
              <a:solidFill>
                <a:srgbClr val="3366FF"/>
              </a:solidFill>
              <a:ea typeface="MS PGothic" charset="-128"/>
              <a:sym typeface="Symbol" charset="2"/>
            </a:endParaRPr>
          </a:p>
          <a:p>
            <a:pPr lvl="1"/>
            <a:r>
              <a:rPr lang="en-US" altLang="zh-CN" sz="2400" dirty="0">
                <a:solidFill>
                  <a:srgbClr val="3366FF"/>
                </a:solidFill>
                <a:ea typeface="MS PGothic" charset="-128"/>
                <a:sym typeface="Symbol" charset="2"/>
              </a:rPr>
              <a:t>if </a:t>
            </a:r>
            <a:r>
              <a:rPr lang="en-US" altLang="zh-CN" sz="2400" dirty="0">
                <a:solidFill>
                  <a:srgbClr val="FF0000"/>
                </a:solidFill>
                <a:ea typeface="MS PGothic" charset="-128"/>
                <a:sym typeface="Symbol" charset="2"/>
              </a:rPr>
              <a:t>several instances </a:t>
            </a:r>
            <a:r>
              <a:rPr lang="en-US" altLang="zh-CN" sz="2400" dirty="0">
                <a:solidFill>
                  <a:srgbClr val="3366FF"/>
                </a:solidFill>
                <a:ea typeface="MS PGothic" charset="-128"/>
                <a:sym typeface="Symbol" charset="2"/>
              </a:rPr>
              <a:t>per resource type, possibility of deadlock</a:t>
            </a:r>
            <a:r>
              <a:rPr lang="zh-CN" altLang="en-US" sz="2400" dirty="0">
                <a:solidFill>
                  <a:srgbClr val="3366FF"/>
                </a:solidFill>
                <a:ea typeface="MS PGothic" charset="-128"/>
                <a:sym typeface="Symbol" charset="2"/>
              </a:rPr>
              <a:t>（每种资源有多个，可能）</a:t>
            </a:r>
            <a:endParaRPr lang="en-US" altLang="zh-CN" sz="2400" dirty="0">
              <a:solidFill>
                <a:srgbClr val="3366FF"/>
              </a:solidFill>
              <a:ea typeface="MS PGothic" charset="-128"/>
              <a:sym typeface="Symbol" charset="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>
          <a:xfrm>
            <a:off x="1109663" y="277813"/>
            <a:ext cx="7577137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Methods for Handling Deadlocks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2313" y="1133475"/>
            <a:ext cx="7718425" cy="5365750"/>
          </a:xfrm>
        </p:spPr>
        <p:txBody>
          <a:bodyPr/>
          <a:lstStyle/>
          <a:p>
            <a:r>
              <a:rPr lang="en-US" altLang="zh-CN" sz="2400">
                <a:ea typeface="MS PGothic" charset="-128"/>
              </a:rPr>
              <a:t>Ensure that the system will </a:t>
            </a:r>
            <a:r>
              <a:rPr lang="en-US" altLang="zh-CN" sz="2400" b="1" i="1">
                <a:solidFill>
                  <a:srgbClr val="FF0066"/>
                </a:solidFill>
                <a:ea typeface="MS PGothic" charset="-128"/>
              </a:rPr>
              <a:t>never</a:t>
            </a:r>
            <a:r>
              <a:rPr lang="en-US" altLang="zh-CN" sz="2400">
                <a:ea typeface="MS PGothic" charset="-128"/>
              </a:rPr>
              <a:t> enter a deadlock state</a:t>
            </a:r>
          </a:p>
          <a:p>
            <a:pPr lvl="1"/>
            <a:r>
              <a:rPr lang="en-US" altLang="zh-CN" sz="2000">
                <a:solidFill>
                  <a:srgbClr val="3366FF"/>
                </a:solidFill>
                <a:ea typeface="MS PGothic" charset="-128"/>
              </a:rPr>
              <a:t>Prevention</a:t>
            </a:r>
          </a:p>
          <a:p>
            <a:pPr lvl="1"/>
            <a:r>
              <a:rPr lang="en-US" altLang="zh-CN" sz="2000">
                <a:solidFill>
                  <a:srgbClr val="3366FF"/>
                </a:solidFill>
                <a:ea typeface="MS PGothic" charset="-128"/>
              </a:rPr>
              <a:t>Avoidance</a:t>
            </a:r>
            <a:br>
              <a:rPr lang="en-US" altLang="zh-CN" sz="2400">
                <a:ea typeface="MS PGothic" charset="-128"/>
              </a:rPr>
            </a:br>
            <a:endParaRPr lang="en-US" altLang="zh-CN" sz="2400">
              <a:ea typeface="MS PGothic" charset="-128"/>
            </a:endParaRPr>
          </a:p>
          <a:p>
            <a:r>
              <a:rPr lang="en-US" altLang="zh-CN" sz="2400">
                <a:ea typeface="MS PGothic" charset="-128"/>
              </a:rPr>
              <a:t>Allow the system to enter a deadlock state and then recover</a:t>
            </a:r>
          </a:p>
          <a:p>
            <a:pPr lvl="1"/>
            <a:r>
              <a:rPr lang="en-US" altLang="zh-CN" sz="2000">
                <a:solidFill>
                  <a:srgbClr val="3366FF"/>
                </a:solidFill>
                <a:ea typeface="MS PGothic" charset="-128"/>
              </a:rPr>
              <a:t>Detection</a:t>
            </a:r>
          </a:p>
          <a:p>
            <a:pPr lvl="1"/>
            <a:r>
              <a:rPr lang="en-US" altLang="zh-CN" sz="2000">
                <a:solidFill>
                  <a:srgbClr val="3366FF"/>
                </a:solidFill>
                <a:ea typeface="MS PGothic" charset="-128"/>
              </a:rPr>
              <a:t>Recovery</a:t>
            </a:r>
            <a:br>
              <a:rPr lang="en-US" altLang="zh-CN" sz="2400">
                <a:ea typeface="MS PGothic" charset="-128"/>
              </a:rPr>
            </a:br>
            <a:endParaRPr lang="en-US" altLang="zh-CN" sz="2400">
              <a:ea typeface="MS PGothic" charset="-128"/>
            </a:endParaRPr>
          </a:p>
          <a:p>
            <a:r>
              <a:rPr lang="en-US" altLang="zh-CN" sz="2400">
                <a:solidFill>
                  <a:srgbClr val="3366FF"/>
                </a:solidFill>
                <a:ea typeface="MS PGothic" charset="-128"/>
              </a:rPr>
              <a:t>Ignore the problem </a:t>
            </a:r>
            <a:r>
              <a:rPr lang="en-US" altLang="zh-CN" sz="2400">
                <a:ea typeface="MS PGothic" charset="-128"/>
              </a:rPr>
              <a:t>and pretend that deadlocks never occur in the system; used by most operating systems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标题 1"/>
          <p:cNvSpPr>
            <a:spLocks noGrp="1"/>
          </p:cNvSpPr>
          <p:nvPr>
            <p:ph type="title"/>
          </p:nvPr>
        </p:nvSpPr>
        <p:spPr>
          <a:xfrm>
            <a:off x="512763" y="3076575"/>
            <a:ext cx="8229600" cy="576263"/>
          </a:xfrm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Deadlock Prevention</a:t>
            </a:r>
            <a:endParaRPr kumimoji="1" lang="zh-CN" altLang="en-US">
              <a:ea typeface="MS PGothic" charset="-128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Break Necessary Conditions</a:t>
            </a:r>
            <a:endParaRPr kumimoji="1" lang="zh-CN" altLang="en-US" dirty="0">
              <a:ea typeface="MS PGothic" charset="-128"/>
            </a:endParaRPr>
          </a:p>
        </p:txBody>
      </p:sp>
      <p:pic>
        <p:nvPicPr>
          <p:cNvPr id="77826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1444625"/>
            <a:ext cx="8269288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771D03D7-C22F-EED7-0504-13DC044103D1}"/>
              </a:ext>
            </a:extLst>
          </p:cNvPr>
          <p:cNvSpPr/>
          <p:nvPr/>
        </p:nvSpPr>
        <p:spPr bwMode="auto">
          <a:xfrm>
            <a:off x="102870" y="137160"/>
            <a:ext cx="1634490" cy="130746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85825" y="277813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Deadlock Prevention</a:t>
            </a:r>
          </a:p>
        </p:txBody>
      </p:sp>
      <p:sp>
        <p:nvSpPr>
          <p:cNvPr id="4710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88194" y="1151731"/>
            <a:ext cx="7773987" cy="1282700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Mutual Exclusion</a:t>
            </a:r>
            <a:r>
              <a:rPr lang="zh-CN" altLang="en-US" sz="2800" dirty="0">
                <a:ea typeface="MS PGothic" charset="-128"/>
              </a:rPr>
              <a:t>（不可更改）</a:t>
            </a:r>
          </a:p>
          <a:p>
            <a:r>
              <a:rPr lang="en-US" altLang="zh-CN" sz="2800" dirty="0">
                <a:ea typeface="MS PGothic" charset="-128"/>
              </a:rPr>
              <a:t>Non-Preemption</a:t>
            </a:r>
            <a:r>
              <a:rPr lang="zh-CN" altLang="en-US" sz="2800" dirty="0">
                <a:ea typeface="MS PGothic" charset="-128"/>
              </a:rPr>
              <a:t>（不可更改）</a:t>
            </a:r>
          </a:p>
        </p:txBody>
      </p:sp>
      <p:pic>
        <p:nvPicPr>
          <p:cNvPr id="47107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12" y="2569370"/>
            <a:ext cx="3733800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85825" y="277813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Deadlock Prevention</a:t>
            </a:r>
          </a:p>
        </p:txBody>
      </p:sp>
      <p:sp>
        <p:nvSpPr>
          <p:cNvPr id="4915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03263" y="1231900"/>
            <a:ext cx="7983537" cy="2122488"/>
          </a:xfrm>
        </p:spPr>
        <p:txBody>
          <a:bodyPr/>
          <a:lstStyle/>
          <a:p>
            <a:r>
              <a:rPr lang="en-US" altLang="zh-CN" sz="2400" b="1" dirty="0">
                <a:ea typeface="MS PGothic" charset="-128"/>
              </a:rPr>
              <a:t>Hold and Wait</a:t>
            </a:r>
            <a:r>
              <a:rPr lang="en-US" altLang="zh-CN" sz="2400" dirty="0">
                <a:ea typeface="MS PGothic" charset="-128"/>
              </a:rPr>
              <a:t> – must guarantee that whenever a process requests a resource, it does not hold any other resources</a:t>
            </a:r>
            <a:r>
              <a:rPr lang="zh-CN" altLang="en-US" sz="2400" dirty="0">
                <a:ea typeface="MS PGothic" charset="-128"/>
              </a:rPr>
              <a:t>（进程只能在不占有任何资源的情况下申请资源）</a:t>
            </a:r>
            <a:endParaRPr lang="en-US" altLang="zh-CN" sz="2400" dirty="0">
              <a:ea typeface="MS PGothic" charset="-128"/>
            </a:endParaRPr>
          </a:p>
          <a:p>
            <a:pPr lvl="1"/>
            <a:r>
              <a:rPr lang="en-US" altLang="zh-CN" sz="2400" dirty="0">
                <a:ea typeface="MS PGothic" charset="-128"/>
              </a:rPr>
              <a:t>Require process to request and be </a:t>
            </a:r>
            <a:r>
              <a:rPr lang="en-US" altLang="zh-CN" sz="2400" b="1" dirty="0">
                <a:solidFill>
                  <a:srgbClr val="FF0000"/>
                </a:solidFill>
                <a:ea typeface="MS PGothic" charset="-128"/>
              </a:rPr>
              <a:t>allocated all its resources</a:t>
            </a:r>
            <a:r>
              <a:rPr lang="en-US" altLang="zh-CN" sz="2400" dirty="0">
                <a:ea typeface="MS PGothic" charset="-128"/>
              </a:rPr>
              <a:t> before it begins execution</a:t>
            </a:r>
          </a:p>
          <a:p>
            <a:pPr lvl="1"/>
            <a:endParaRPr lang="en-US" altLang="zh-CN" sz="2400" dirty="0">
              <a:ea typeface="MS PGothic" charset="-128"/>
            </a:endParaRPr>
          </a:p>
          <a:p>
            <a:pPr lvl="1"/>
            <a:endParaRPr lang="en-US" altLang="zh-CN" sz="2400" dirty="0">
              <a:ea typeface="MS PGothic" charset="-128"/>
            </a:endParaRPr>
          </a:p>
          <a:p>
            <a:pPr lvl="1"/>
            <a:endParaRPr lang="en-US" altLang="zh-CN" sz="2400" dirty="0">
              <a:ea typeface="MS PGothic" charset="-128"/>
            </a:endParaRPr>
          </a:p>
          <a:p>
            <a:pPr lvl="1"/>
            <a:endParaRPr lang="en-US" altLang="zh-CN" sz="2400" dirty="0">
              <a:ea typeface="MS PGothic" charset="-128"/>
            </a:endParaRPr>
          </a:p>
          <a:p>
            <a:pPr lvl="1"/>
            <a:endParaRPr lang="en-US" altLang="zh-CN" sz="2400" dirty="0">
              <a:ea typeface="MS PGothic" charset="-128"/>
            </a:endParaRPr>
          </a:p>
          <a:p>
            <a:pPr lvl="1"/>
            <a:r>
              <a:rPr lang="en-US" altLang="zh-CN" sz="2400" dirty="0">
                <a:ea typeface="MS PGothic" charset="-128"/>
              </a:rPr>
              <a:t>E.g.</a:t>
            </a:r>
            <a:r>
              <a:rPr lang="zh-CN" altLang="en-US" sz="2400" dirty="0">
                <a:ea typeface="MS PGothic" charset="-128"/>
              </a:rPr>
              <a:t>： </a:t>
            </a:r>
            <a:r>
              <a:rPr lang="en-US" altLang="zh-CN" sz="2400" dirty="0" err="1">
                <a:solidFill>
                  <a:srgbClr val="FF0000"/>
                </a:solidFill>
                <a:ea typeface="MS PGothic" charset="-128"/>
              </a:rPr>
              <a:t>tryLock</a:t>
            </a:r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(), </a:t>
            </a:r>
            <a:r>
              <a:rPr lang="en-US" altLang="zh-CN" sz="2400" dirty="0" err="1">
                <a:solidFill>
                  <a:srgbClr val="FF0000"/>
                </a:solidFill>
                <a:ea typeface="MS PGothic" charset="-128"/>
              </a:rPr>
              <a:t>tryLock</a:t>
            </a:r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(long time, </a:t>
            </a:r>
            <a:r>
              <a:rPr lang="en-US" altLang="zh-CN" sz="2400" dirty="0" err="1">
                <a:solidFill>
                  <a:srgbClr val="FF0000"/>
                </a:solidFill>
                <a:ea typeface="MS PGothic" charset="-128"/>
              </a:rPr>
              <a:t>TimeUnit</a:t>
            </a:r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 unit)</a:t>
            </a:r>
          </a:p>
        </p:txBody>
      </p:sp>
      <p:pic>
        <p:nvPicPr>
          <p:cNvPr id="49155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323" y="3781861"/>
            <a:ext cx="2055813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Chapter Objectives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607300" cy="4500562"/>
          </a:xfrm>
        </p:spPr>
        <p:txBody>
          <a:bodyPr/>
          <a:lstStyle/>
          <a:p>
            <a:r>
              <a:rPr lang="en-US" altLang="zh-CN" sz="2400">
                <a:ea typeface="MS PGothic" charset="-128"/>
              </a:rPr>
              <a:t>To develop a description of deadlocks, which prevent sets of concurrent processes from completing their tasks</a:t>
            </a:r>
          </a:p>
          <a:p>
            <a:endParaRPr lang="en-US" altLang="zh-CN" sz="2400">
              <a:ea typeface="MS PGothic" charset="-128"/>
            </a:endParaRPr>
          </a:p>
          <a:p>
            <a:r>
              <a:rPr lang="en-US" altLang="zh-CN" sz="2400">
                <a:ea typeface="MS PGothic" charset="-128"/>
              </a:rPr>
              <a:t>To present a number of different methods for preventing or avoiding deadlocks in a computer system</a:t>
            </a:r>
          </a:p>
          <a:p>
            <a:pPr>
              <a:buSzPct val="85000"/>
              <a:buFont typeface="Monotype Sorts" charset="2"/>
              <a:buNone/>
            </a:pPr>
            <a:endParaRPr lang="en-US" altLang="zh-CN">
              <a:ea typeface="MS PGothic" charset="-12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03300" y="277813"/>
            <a:ext cx="76835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Deadlock Prevention (Cont.)</a:t>
            </a:r>
          </a:p>
        </p:txBody>
      </p:sp>
      <p:sp>
        <p:nvSpPr>
          <p:cNvPr id="5120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639050" cy="4252912"/>
          </a:xfrm>
        </p:spPr>
        <p:txBody>
          <a:bodyPr/>
          <a:lstStyle/>
          <a:p>
            <a:r>
              <a:rPr lang="en-US" altLang="zh-CN" sz="2400" b="1" dirty="0">
                <a:ea typeface="MS PGothic" charset="-128"/>
              </a:rPr>
              <a:t>Circular Wait</a:t>
            </a:r>
            <a:r>
              <a:rPr lang="en-US" altLang="zh-CN" sz="2400" dirty="0">
                <a:ea typeface="MS PGothic" charset="-128"/>
              </a:rPr>
              <a:t> – impose</a:t>
            </a:r>
            <a:r>
              <a:rPr lang="zh-CN" altLang="en-US" sz="2400" dirty="0">
                <a:ea typeface="MS PGothic" charset="-128"/>
              </a:rPr>
              <a:t>（施加）</a:t>
            </a:r>
            <a:r>
              <a:rPr lang="en-US" altLang="zh-CN" sz="2400" dirty="0">
                <a:ea typeface="MS PGothic" charset="-128"/>
              </a:rPr>
              <a:t> a total ordering of all resource types, and require that each process requests resources in an </a:t>
            </a:r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increasing order </a:t>
            </a:r>
            <a:r>
              <a:rPr lang="en-US" altLang="zh-CN" sz="2400" dirty="0">
                <a:ea typeface="MS PGothic" charset="-128"/>
              </a:rPr>
              <a:t>of enumeration</a:t>
            </a:r>
          </a:p>
          <a:p>
            <a:endParaRPr lang="en-US" altLang="zh-CN" sz="2400" dirty="0">
              <a:ea typeface="MS PGothic" charset="-128"/>
            </a:endParaRPr>
          </a:p>
          <a:p>
            <a:endParaRPr lang="en-US" altLang="zh-CN" sz="2400" dirty="0">
              <a:ea typeface="MS PGothic" charset="-128"/>
            </a:endParaRPr>
          </a:p>
          <a:p>
            <a:endParaRPr lang="en-US" altLang="zh-CN" sz="2400" dirty="0">
              <a:ea typeface="MS PGothic" charset="-128"/>
            </a:endParaRPr>
          </a:p>
          <a:p>
            <a:endParaRPr lang="en-US" altLang="zh-CN" sz="2000" dirty="0">
              <a:ea typeface="MS PGothic" charset="-128"/>
            </a:endParaRPr>
          </a:p>
          <a:p>
            <a:r>
              <a:rPr lang="en-US" altLang="zh-CN" sz="2000" dirty="0">
                <a:solidFill>
                  <a:srgbClr val="3366FF"/>
                </a:solidFill>
                <a:ea typeface="MS PGothic" charset="-128"/>
              </a:rPr>
              <a:t>proof</a:t>
            </a:r>
          </a:p>
        </p:txBody>
      </p:sp>
      <p:pic>
        <p:nvPicPr>
          <p:cNvPr id="51203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925" y="3319463"/>
            <a:ext cx="5719632" cy="50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4751388" y="4524375"/>
            <a:ext cx="34194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r>
              <a:rPr kumimoji="1" lang="en-US" altLang="zh-CN" sz="2800" b="1" dirty="0">
                <a:solidFill>
                  <a:srgbClr val="FF0000"/>
                </a:solidFill>
              </a:rPr>
              <a:t>ABBA -&gt; ABAB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D2E937B-2A3F-4BC3-8F47-DE6E31E46350}"/>
              </a:ext>
            </a:extLst>
          </p:cNvPr>
          <p:cNvSpPr/>
          <p:nvPr/>
        </p:nvSpPr>
        <p:spPr bwMode="auto">
          <a:xfrm>
            <a:off x="1053296" y="2806862"/>
            <a:ext cx="7332562" cy="604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013CF5-2B20-13EE-65C8-170912A626C3}"/>
              </a:ext>
            </a:extLst>
          </p:cNvPr>
          <p:cNvSpPr txBox="1"/>
          <p:nvPr/>
        </p:nvSpPr>
        <p:spPr>
          <a:xfrm>
            <a:off x="4463057" y="5231325"/>
            <a:ext cx="41225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F(A)=1;F(B)=2</a:t>
            </a:r>
          </a:p>
          <a:p>
            <a:r>
              <a:rPr kumimoji="1" lang="en-US" altLang="zh-CN" dirty="0">
                <a:solidFill>
                  <a:srgbClr val="0070C0"/>
                </a:solidFill>
              </a:rPr>
              <a:t>Thread1</a:t>
            </a:r>
            <a:r>
              <a:rPr kumimoji="1" lang="zh-CN" altLang="en-US" dirty="0">
                <a:solidFill>
                  <a:srgbClr val="0070C0"/>
                </a:solidFill>
              </a:rPr>
              <a:t>占有</a:t>
            </a:r>
            <a:r>
              <a:rPr kumimoji="1" lang="en-US" altLang="zh-CN" dirty="0">
                <a:solidFill>
                  <a:srgbClr val="0070C0"/>
                </a:solidFill>
              </a:rPr>
              <a:t>A</a:t>
            </a:r>
            <a:r>
              <a:rPr kumimoji="1" lang="zh-CN" altLang="en-US" dirty="0">
                <a:solidFill>
                  <a:srgbClr val="0070C0"/>
                </a:solidFill>
              </a:rPr>
              <a:t>请求</a:t>
            </a:r>
            <a:r>
              <a:rPr kumimoji="1" lang="en-US" altLang="zh-CN" dirty="0">
                <a:solidFill>
                  <a:srgbClr val="0070C0"/>
                </a:solidFill>
              </a:rPr>
              <a:t>B</a:t>
            </a:r>
            <a:r>
              <a:rPr kumimoji="1" lang="zh-CN" altLang="en-US" dirty="0">
                <a:solidFill>
                  <a:srgbClr val="0070C0"/>
                </a:solidFill>
              </a:rPr>
              <a:t>，</a:t>
            </a:r>
            <a:r>
              <a:rPr kumimoji="1" lang="en-US" altLang="zh-CN" dirty="0">
                <a:solidFill>
                  <a:srgbClr val="0070C0"/>
                </a:solidFill>
              </a:rPr>
              <a:t>thread2</a:t>
            </a:r>
            <a:r>
              <a:rPr kumimoji="1" lang="zh-CN" altLang="en-US" dirty="0">
                <a:solidFill>
                  <a:srgbClr val="0070C0"/>
                </a:solidFill>
              </a:rPr>
              <a:t>占有</a:t>
            </a:r>
            <a:r>
              <a:rPr kumimoji="1" lang="en-US" altLang="zh-CN" dirty="0">
                <a:solidFill>
                  <a:srgbClr val="0070C0"/>
                </a:solidFill>
              </a:rPr>
              <a:t>B</a:t>
            </a:r>
            <a:r>
              <a:rPr kumimoji="1" lang="zh-CN" altLang="en-US" dirty="0">
                <a:solidFill>
                  <a:srgbClr val="0070C0"/>
                </a:solidFill>
              </a:rPr>
              <a:t>无法请求</a:t>
            </a:r>
            <a:r>
              <a:rPr kumimoji="1" lang="en-US" altLang="zh-CN" dirty="0">
                <a:solidFill>
                  <a:srgbClr val="0070C0"/>
                </a:solidFill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标题 1"/>
          <p:cNvSpPr>
            <a:spLocks noGrp="1"/>
          </p:cNvSpPr>
          <p:nvPr>
            <p:ph type="title"/>
          </p:nvPr>
        </p:nvSpPr>
        <p:spPr>
          <a:xfrm>
            <a:off x="633413" y="3154363"/>
            <a:ext cx="8229600" cy="576262"/>
          </a:xfrm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Deadlock Avoidance</a:t>
            </a:r>
            <a:endParaRPr kumimoji="1" lang="zh-CN" altLang="en-US">
              <a:ea typeface="MS PGothic" charset="-128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Deadlock Avoidance: Banker’s Algorithm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80898" name="内容占位符 2"/>
          <p:cNvSpPr>
            <a:spLocks noGrp="1"/>
          </p:cNvSpPr>
          <p:nvPr>
            <p:ph idx="1"/>
          </p:nvPr>
        </p:nvSpPr>
        <p:spPr>
          <a:xfrm>
            <a:off x="457200" y="1116013"/>
            <a:ext cx="8440738" cy="5343525"/>
          </a:xfrm>
        </p:spPr>
        <p:txBody>
          <a:bodyPr/>
          <a:lstStyle/>
          <a:p>
            <a:r>
              <a:rPr lang="en-US" altLang="zh-CN" sz="2400">
                <a:ea typeface="MS PGothic" charset="-128"/>
              </a:rPr>
              <a:t>Banker’s algorithm is named so because it is used in banking system to check whether loan can be sanctioned to a person or not. </a:t>
            </a:r>
          </a:p>
          <a:p>
            <a:r>
              <a:rPr lang="en-US" altLang="zh-CN" sz="2400">
                <a:ea typeface="MS PGothic" charset="-128"/>
              </a:rPr>
              <a:t>Suppose there are n number of account holders in a bank and the total sum of their money is S. If a person applies for a loan then the bank first subtracts the loan amount from the total money that bank has and if the remaining amount is greater than S then only the loan is sanctioned. It is done because if all the account holders comes to withdraw their money then the bank can easily do it.</a:t>
            </a:r>
          </a:p>
          <a:p>
            <a:r>
              <a:rPr lang="en-US" altLang="zh-CN" sz="2400">
                <a:ea typeface="MS PGothic" charset="-128"/>
              </a:rPr>
              <a:t>In other words, the bank would never allocate its money in such a way that it can no longer satisfy the needs of all its customers. The bank would try to be in safe state always.</a:t>
            </a:r>
          </a:p>
          <a:p>
            <a:endParaRPr lang="zh-CN" altLang="en-US" sz="2400">
              <a:ea typeface="MS PGothic" charset="-128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标题 1"/>
          <p:cNvSpPr>
            <a:spLocks noGrp="1"/>
          </p:cNvSpPr>
          <p:nvPr>
            <p:ph type="title"/>
          </p:nvPr>
        </p:nvSpPr>
        <p:spPr>
          <a:xfrm>
            <a:off x="500063" y="3063875"/>
            <a:ext cx="8229600" cy="576263"/>
          </a:xfrm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Deadlock Detection and Recovery</a:t>
            </a:r>
            <a:endParaRPr kumimoji="1" lang="zh-CN" altLang="en-US">
              <a:ea typeface="MS PGothic" charset="-128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Deadlock Detection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5529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ea typeface="MS PGothic" charset="-128"/>
              </a:rPr>
              <a:t>Single instance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Resource allocation graph </a:t>
            </a:r>
            <a:r>
              <a:rPr lang="en-US" altLang="zh-CN" sz="2400" dirty="0">
                <a:ea typeface="MS PGothic" charset="-128"/>
                <a:sym typeface="Wingdings" charset="2"/>
              </a:rPr>
              <a:t> wait-for graph</a:t>
            </a:r>
            <a:endParaRPr lang="en-US" altLang="zh-CN" sz="2400" dirty="0">
              <a:ea typeface="MS PGothic" charset="-128"/>
            </a:endParaRPr>
          </a:p>
          <a:p>
            <a:pPr lvl="1"/>
            <a:r>
              <a:rPr lang="en-US" altLang="zh-CN" sz="2400" dirty="0">
                <a:ea typeface="MS PGothic" charset="-128"/>
              </a:rPr>
              <a:t>Cycle</a:t>
            </a: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3127375" y="3671888"/>
            <a:ext cx="3317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r>
              <a:rPr kumimoji="1" lang="en-US" altLang="zh-CN" sz="2800" b="1">
                <a:solidFill>
                  <a:srgbClr val="FF0000"/>
                </a:solidFill>
              </a:rPr>
              <a:t>Mutex</a:t>
            </a:r>
            <a:r>
              <a:rPr kumimoji="1" lang="zh-CN" altLang="en-US" sz="2800" b="1">
                <a:solidFill>
                  <a:srgbClr val="FF0000"/>
                </a:solidFill>
              </a:rPr>
              <a:t> </a:t>
            </a:r>
            <a:r>
              <a:rPr kumimoji="1" lang="en-US" altLang="zh-CN" sz="2800" b="1">
                <a:solidFill>
                  <a:srgbClr val="FF0000"/>
                </a:solidFill>
              </a:rPr>
              <a:t>lock</a:t>
            </a:r>
            <a:r>
              <a:rPr kumimoji="1" lang="zh-CN" altLang="en-US" sz="2800" b="1">
                <a:solidFill>
                  <a:srgbClr val="FF0000"/>
                </a:solidFill>
              </a:rPr>
              <a:t>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Wait-for Graph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57346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1209675"/>
            <a:ext cx="7383462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DB5DB6-E45B-40D8-BCDB-F02DFDACC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31" y="1518744"/>
            <a:ext cx="3061935" cy="57626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Wait-for Graph</a:t>
            </a:r>
            <a:r>
              <a:rPr kumimoji="1" lang="zh-CN" altLang="en-US">
                <a:ea typeface="MS PGothic" charset="-128"/>
              </a:rPr>
              <a:t>： </a:t>
            </a:r>
            <a:r>
              <a:rPr kumimoji="1" lang="en-US" altLang="zh-CN">
                <a:ea typeface="MS PGothic" charset="-128"/>
              </a:rPr>
              <a:t>A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Cycle</a:t>
            </a:r>
            <a:r>
              <a:rPr kumimoji="1" lang="zh-CN" altLang="en-US">
                <a:ea typeface="MS PGothic" charset="-128"/>
              </a:rPr>
              <a:t>？</a:t>
            </a:r>
          </a:p>
        </p:txBody>
      </p:sp>
      <p:pic>
        <p:nvPicPr>
          <p:cNvPr id="5939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1209675"/>
            <a:ext cx="7383462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3922713" y="5589588"/>
            <a:ext cx="49260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r>
              <a:rPr kumimoji="1" lang="en-US" altLang="zh-CN" sz="3200" b="1" dirty="0">
                <a:solidFill>
                  <a:srgbClr val="FF0000"/>
                </a:solidFill>
              </a:rPr>
              <a:t>Topological sorting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4B0090-2CAD-4ADE-8E6C-A9A3C9A74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31" y="1518744"/>
            <a:ext cx="3061935" cy="57626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Database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Application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61442" name="Picture 2" descr="https://images0.cnblogs.com/blog2015/572343/201508/24224312077614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914400"/>
            <a:ext cx="15352712" cy="568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矩形 3"/>
          <p:cNvSpPr>
            <a:spLocks noChangeArrowheads="1"/>
          </p:cNvSpPr>
          <p:nvPr/>
        </p:nvSpPr>
        <p:spPr bwMode="auto">
          <a:xfrm>
            <a:off x="176213" y="6061075"/>
            <a:ext cx="7832725" cy="457200"/>
          </a:xfrm>
          <a:prstGeom prst="rect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Detection Algorithm Usage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6246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ea typeface="MS PGothic" charset="-128"/>
              </a:rPr>
              <a:t>How often is a deadlock likely to occur?</a:t>
            </a:r>
          </a:p>
          <a:p>
            <a:endParaRPr lang="en-US" altLang="zh-CN" sz="2400" dirty="0">
              <a:ea typeface="MS PGothic" charset="-128"/>
            </a:endParaRPr>
          </a:p>
          <a:p>
            <a:r>
              <a:rPr lang="en-US" altLang="zh-CN" sz="2400" dirty="0">
                <a:ea typeface="MS PGothic" charset="-128"/>
              </a:rPr>
              <a:t>How many threads will be affected by deadlock when it happens?</a:t>
            </a:r>
          </a:p>
          <a:p>
            <a:endParaRPr lang="en-US" altLang="zh-CN" sz="2400" dirty="0">
              <a:ea typeface="MS PGothic" charset="-128"/>
            </a:endParaRPr>
          </a:p>
          <a:p>
            <a:r>
              <a:rPr lang="en-US" altLang="zh-CN" sz="2400" dirty="0">
                <a:ea typeface="MS PGothic" charset="-128"/>
              </a:rPr>
              <a:t>When a process request resources</a:t>
            </a:r>
          </a:p>
          <a:p>
            <a:pPr lvl="1"/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E.g. 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锁请求无法满足时</a:t>
            </a:r>
            <a:endParaRPr lang="en-US" altLang="zh-CN" sz="2400" dirty="0">
              <a:latin typeface="Microsoft YaHei Light" panose="020B0502040204020203" pitchFamily="34" charset="-122"/>
              <a:ea typeface="Microsoft YaHei Light" panose="020B0502040204020203" pitchFamily="34" charset="-122"/>
              <a:cs typeface="Arial" panose="020B0604020202020204" pitchFamily="34" charset="0"/>
            </a:endParaRPr>
          </a:p>
          <a:p>
            <a:endParaRPr lang="en-US" altLang="zh-CN" sz="2400" dirty="0">
              <a:ea typeface="MS PGothic" charset="-128"/>
            </a:endParaRPr>
          </a:p>
          <a:p>
            <a:r>
              <a:rPr lang="en-US" altLang="zh-CN" sz="2400" dirty="0">
                <a:ea typeface="MS PGothic" charset="-128"/>
              </a:rPr>
              <a:t>Low CPU utilization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-161925"/>
            <a:ext cx="8842375" cy="108426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ea typeface="MS PGothic" charset="-128"/>
              </a:rPr>
              <a:t>Recovery: Process Termination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932701" cy="2195512"/>
          </a:xfrm>
        </p:spPr>
        <p:txBody>
          <a:bodyPr/>
          <a:lstStyle/>
          <a:p>
            <a:r>
              <a:rPr lang="en-US" altLang="zh-CN" sz="2400" dirty="0">
                <a:ea typeface="MS PGothic" charset="-128"/>
              </a:rPr>
              <a:t>Abort all deadlocked processes</a:t>
            </a:r>
            <a:r>
              <a:rPr lang="zh-CN" altLang="en-US" sz="2400" dirty="0">
                <a:ea typeface="MS PGothic" charset="-128"/>
              </a:rPr>
              <a:t>（代价很大）</a:t>
            </a:r>
            <a:endParaRPr lang="en-US" altLang="zh-CN" sz="2000" dirty="0">
              <a:ea typeface="MS PGothic" charset="-128"/>
            </a:endParaRPr>
          </a:p>
          <a:p>
            <a:r>
              <a:rPr lang="en-US" altLang="zh-CN" sz="2400" dirty="0">
                <a:ea typeface="MS PGothic" charset="-128"/>
              </a:rPr>
              <a:t>Abort one process at a time until the deadlock cycle is eliminated</a:t>
            </a:r>
            <a:r>
              <a:rPr lang="zh-CN" altLang="en-US" sz="2400" dirty="0">
                <a:ea typeface="MS PGothic" charset="-128"/>
              </a:rPr>
              <a:t>（每</a:t>
            </a:r>
            <a:r>
              <a:rPr lang="en-US" altLang="zh-CN" sz="2400" dirty="0">
                <a:ea typeface="MS PGothic" charset="-128"/>
              </a:rPr>
              <a:t>abort</a:t>
            </a:r>
            <a:r>
              <a:rPr lang="zh-CN" altLang="en-US" sz="2400" dirty="0">
                <a:ea typeface="MS PGothic" charset="-128"/>
              </a:rPr>
              <a:t>一个进程都要使用</a:t>
            </a:r>
            <a:r>
              <a:rPr lang="en-US" altLang="zh-CN" sz="2400" dirty="0">
                <a:ea typeface="MS PGothic" charset="-128"/>
              </a:rPr>
              <a:t>detection algorithm</a:t>
            </a:r>
            <a:r>
              <a:rPr lang="zh-CN" altLang="en-US" sz="2400" dirty="0">
                <a:ea typeface="MS PGothic" charset="-128"/>
              </a:rPr>
              <a:t>）</a:t>
            </a:r>
            <a:endParaRPr lang="en-US" altLang="zh-CN" sz="2400" dirty="0">
              <a:ea typeface="MS PGothic" charset="-128"/>
            </a:endParaRPr>
          </a:p>
          <a:p>
            <a:r>
              <a:rPr lang="en-US" altLang="zh-CN" sz="2400" dirty="0">
                <a:ea typeface="MS PGothic" charset="-128"/>
              </a:rPr>
              <a:t>In which order should we choose to abort?</a:t>
            </a:r>
            <a:r>
              <a:rPr lang="zh-CN" altLang="en-US" sz="2400" dirty="0">
                <a:ea typeface="MS PGothic" charset="-128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ea typeface="MS PGothic" charset="-128"/>
              </a:rPr>
              <a:t>min cost</a:t>
            </a:r>
            <a:r>
              <a:rPr lang="zh-CN" altLang="en-US" sz="2400" dirty="0">
                <a:ea typeface="MS PGothic" charset="-128"/>
              </a:rPr>
              <a:t>）</a:t>
            </a:r>
            <a:endParaRPr lang="en-US" altLang="zh-CN" sz="2400" dirty="0">
              <a:ea typeface="MS PGothic" charset="-128"/>
            </a:endParaRPr>
          </a:p>
        </p:txBody>
      </p:sp>
      <p:pic>
        <p:nvPicPr>
          <p:cNvPr id="63491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" y="3740150"/>
            <a:ext cx="8597900" cy="272891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System Model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1144588"/>
            <a:ext cx="7350125" cy="5565775"/>
          </a:xfrm>
        </p:spPr>
        <p:txBody>
          <a:bodyPr/>
          <a:lstStyle/>
          <a:p>
            <a:r>
              <a:rPr lang="en-US" altLang="zh-CN" sz="2400" dirty="0">
                <a:ea typeface="MS PGothic" charset="-128"/>
              </a:rPr>
              <a:t>System consists of resources</a:t>
            </a:r>
            <a:endParaRPr lang="en-US" altLang="zh-CN" dirty="0">
              <a:ea typeface="MS PGothic" charset="-128"/>
            </a:endParaRPr>
          </a:p>
          <a:p>
            <a:r>
              <a:rPr lang="en-US" altLang="zh-CN" sz="2400" dirty="0">
                <a:ea typeface="MS PGothic" charset="-128"/>
              </a:rPr>
              <a:t>Resource types </a:t>
            </a:r>
            <a:r>
              <a:rPr lang="en-US" altLang="zh-CN" sz="2400" i="1" dirty="0">
                <a:solidFill>
                  <a:srgbClr val="FF0000"/>
                </a:solidFill>
                <a:ea typeface="MS PGothic" charset="-128"/>
              </a:rPr>
              <a:t>R</a:t>
            </a:r>
            <a:r>
              <a:rPr lang="en-US" altLang="zh-CN" sz="2400" baseline="-25000" dirty="0">
                <a:solidFill>
                  <a:srgbClr val="FF0000"/>
                </a:solidFill>
                <a:ea typeface="MS PGothic" charset="-128"/>
              </a:rPr>
              <a:t>1</a:t>
            </a:r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, </a:t>
            </a:r>
            <a:r>
              <a:rPr lang="en-US" altLang="zh-CN" sz="2400" i="1" dirty="0">
                <a:solidFill>
                  <a:srgbClr val="FF0000"/>
                </a:solidFill>
                <a:ea typeface="MS PGothic" charset="-128"/>
              </a:rPr>
              <a:t>R</a:t>
            </a:r>
            <a:r>
              <a:rPr lang="en-US" altLang="zh-CN" sz="2400" baseline="-25000" dirty="0">
                <a:solidFill>
                  <a:srgbClr val="FF0000"/>
                </a:solidFill>
                <a:ea typeface="MS PGothic" charset="-128"/>
              </a:rPr>
              <a:t>2</a:t>
            </a:r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, . . ., </a:t>
            </a:r>
            <a:r>
              <a:rPr lang="en-US" altLang="zh-CN" sz="2400" i="1" dirty="0">
                <a:solidFill>
                  <a:srgbClr val="FF0000"/>
                </a:solidFill>
                <a:ea typeface="MS PGothic" charset="-128"/>
              </a:rPr>
              <a:t>R</a:t>
            </a:r>
            <a:r>
              <a:rPr lang="en-US" altLang="zh-CN" sz="2400" baseline="-25000" dirty="0">
                <a:solidFill>
                  <a:srgbClr val="FF0000"/>
                </a:solidFill>
                <a:ea typeface="MS PGothic" charset="-128"/>
              </a:rPr>
              <a:t>m</a:t>
            </a:r>
          </a:p>
          <a:p>
            <a:pPr lvl="1"/>
            <a:r>
              <a:rPr lang="en-US" altLang="zh-CN" dirty="0">
                <a:ea typeface="MS PGothic" charset="-128"/>
              </a:rPr>
              <a:t>CPU cycles, memory space, I/O devices</a:t>
            </a:r>
          </a:p>
          <a:p>
            <a:pPr lvl="1"/>
            <a:r>
              <a:rPr lang="en-US" altLang="zh-CN" dirty="0">
                <a:ea typeface="MS PGothic" charset="-128"/>
              </a:rPr>
              <a:t>Mutex lock, semaphore</a:t>
            </a:r>
          </a:p>
          <a:p>
            <a:pPr lvl="1"/>
            <a:r>
              <a:rPr lang="en-US" altLang="zh-CN" dirty="0">
                <a:ea typeface="MS PGothic" charset="-128"/>
              </a:rPr>
              <a:t>messages</a:t>
            </a:r>
            <a:endParaRPr lang="en-US" altLang="zh-CN" i="1" dirty="0">
              <a:ea typeface="MS PGothic" charset="-128"/>
            </a:endParaRPr>
          </a:p>
          <a:p>
            <a:r>
              <a:rPr lang="en-US" altLang="zh-CN" sz="2400" dirty="0">
                <a:ea typeface="MS PGothic" charset="-128"/>
              </a:rPr>
              <a:t>Each resource type </a:t>
            </a:r>
            <a:r>
              <a:rPr lang="en-US" altLang="zh-CN" sz="2400" i="1" dirty="0">
                <a:solidFill>
                  <a:srgbClr val="FF0000"/>
                </a:solidFill>
                <a:ea typeface="MS PGothic" charset="-128"/>
              </a:rPr>
              <a:t>R</a:t>
            </a:r>
            <a:r>
              <a:rPr lang="en-US" altLang="zh-CN" sz="2400" baseline="-25000" dirty="0">
                <a:solidFill>
                  <a:srgbClr val="FF0000"/>
                </a:solidFill>
                <a:ea typeface="MS PGothic" charset="-128"/>
              </a:rPr>
              <a:t>i</a:t>
            </a:r>
            <a:r>
              <a:rPr lang="en-US" altLang="zh-CN" sz="2400" dirty="0">
                <a:ea typeface="MS PGothic" charset="-128"/>
              </a:rPr>
              <a:t> has </a:t>
            </a:r>
            <a:r>
              <a:rPr lang="en-US" altLang="zh-CN" sz="2400" i="1" dirty="0">
                <a:solidFill>
                  <a:srgbClr val="FF0000"/>
                </a:solidFill>
                <a:ea typeface="MS PGothic" charset="-128"/>
              </a:rPr>
              <a:t>W</a:t>
            </a:r>
            <a:r>
              <a:rPr lang="en-US" altLang="zh-CN" sz="2400" baseline="-25000" dirty="0">
                <a:solidFill>
                  <a:srgbClr val="FF0000"/>
                </a:solidFill>
                <a:ea typeface="MS PGothic" charset="-128"/>
              </a:rPr>
              <a:t>i</a:t>
            </a:r>
            <a:r>
              <a:rPr lang="en-US" altLang="zh-CN" sz="2400" dirty="0">
                <a:ea typeface="MS PGothic" charset="-128"/>
              </a:rPr>
              <a:t> instances.</a:t>
            </a:r>
            <a:endParaRPr lang="en-US" altLang="zh-CN" dirty="0">
              <a:ea typeface="MS PGothic" charset="-128"/>
            </a:endParaRPr>
          </a:p>
          <a:p>
            <a:r>
              <a:rPr lang="en-US" altLang="zh-CN" sz="2400" dirty="0">
                <a:ea typeface="MS PGothic" charset="-128"/>
              </a:rPr>
              <a:t>Each process utilizes</a:t>
            </a:r>
            <a:r>
              <a:rPr lang="zh-CN" altLang="en-US" sz="2400" dirty="0">
                <a:ea typeface="MS PGothic" charset="-128"/>
              </a:rPr>
              <a:t>（使用）</a:t>
            </a:r>
            <a:r>
              <a:rPr lang="en-US" altLang="zh-CN" sz="2400" dirty="0">
                <a:ea typeface="MS PGothic" charset="-128"/>
              </a:rPr>
              <a:t> a resource as follows:</a:t>
            </a:r>
          </a:p>
          <a:p>
            <a:pPr lvl="1"/>
            <a:r>
              <a:rPr lang="en-US" altLang="zh-CN" b="1" dirty="0">
                <a:ea typeface="MS PGothic" charset="-128"/>
              </a:rPr>
              <a:t>request </a:t>
            </a:r>
            <a:r>
              <a:rPr lang="zh-CN" altLang="en-US" b="1" dirty="0">
                <a:ea typeface="MS PGothic" charset="-128"/>
              </a:rPr>
              <a:t>（</a:t>
            </a:r>
            <a:r>
              <a:rPr lang="en-US" altLang="zh-CN" b="1" dirty="0">
                <a:ea typeface="MS PGothic" charset="-128"/>
              </a:rPr>
              <a:t>wait</a:t>
            </a:r>
            <a:r>
              <a:rPr lang="zh-CN" altLang="en-US" b="1" dirty="0">
                <a:ea typeface="MS PGothic" charset="-128"/>
              </a:rPr>
              <a:t>）</a:t>
            </a:r>
          </a:p>
          <a:p>
            <a:pPr lvl="1"/>
            <a:r>
              <a:rPr lang="en-US" altLang="zh-CN" b="1" dirty="0">
                <a:ea typeface="MS PGothic" charset="-128"/>
              </a:rPr>
              <a:t>use </a:t>
            </a:r>
          </a:p>
          <a:p>
            <a:pPr lvl="1"/>
            <a:r>
              <a:rPr lang="en-US" altLang="zh-CN" b="1" dirty="0">
                <a:ea typeface="MS PGothic" charset="-128"/>
              </a:rPr>
              <a:t>release</a:t>
            </a:r>
          </a:p>
          <a:p>
            <a:pPr lvl="1"/>
            <a:r>
              <a:rPr lang="en-US" altLang="zh-CN" dirty="0">
                <a:solidFill>
                  <a:srgbClr val="3366FF"/>
                </a:solidFill>
                <a:ea typeface="MS PGothic" charset="-128"/>
              </a:rPr>
              <a:t>open()-close(), wait()-signal(), allocate()-free()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Exercise</a:t>
            </a:r>
            <a:r>
              <a:rPr kumimoji="1" lang="zh-CN" altLang="en-US" dirty="0">
                <a:ea typeface="MS PGothic" charset="-128"/>
              </a:rPr>
              <a:t>： </a:t>
            </a:r>
            <a:r>
              <a:rPr kumimoji="1" lang="en-US" altLang="zh-CN" dirty="0">
                <a:ea typeface="MS PGothic" charset="-128"/>
              </a:rPr>
              <a:t>Detection</a:t>
            </a:r>
            <a:r>
              <a:rPr kumimoji="1" lang="zh-CN" altLang="en-US" dirty="0">
                <a:ea typeface="MS PGothic" charset="-128"/>
              </a:rPr>
              <a:t> </a:t>
            </a:r>
            <a:r>
              <a:rPr kumimoji="1" lang="en-US" altLang="zh-CN" dirty="0">
                <a:ea typeface="MS PGothic" charset="-128"/>
              </a:rPr>
              <a:t>and</a:t>
            </a:r>
            <a:r>
              <a:rPr kumimoji="1" lang="zh-CN" altLang="en-US" dirty="0">
                <a:ea typeface="MS PGothic" charset="-128"/>
              </a:rPr>
              <a:t> </a:t>
            </a:r>
            <a:r>
              <a:rPr kumimoji="1" lang="en-US" altLang="zh-CN" dirty="0">
                <a:ea typeface="MS PGothic" charset="-128"/>
              </a:rPr>
              <a:t>Recovery</a:t>
            </a:r>
            <a:endParaRPr kumimoji="1" lang="zh-CN" altLang="en-US" dirty="0">
              <a:ea typeface="MS PGothic" charset="-128"/>
            </a:endParaRPr>
          </a:p>
        </p:txBody>
      </p:sp>
      <p:pic>
        <p:nvPicPr>
          <p:cNvPr id="65538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1209675"/>
            <a:ext cx="7383462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E108844-6D4B-9236-D04B-461746439CBF}"/>
              </a:ext>
            </a:extLst>
          </p:cNvPr>
          <p:cNvSpPr txBox="1"/>
          <p:nvPr/>
        </p:nvSpPr>
        <p:spPr>
          <a:xfrm>
            <a:off x="5227365" y="1539431"/>
            <a:ext cx="31435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dirty="0">
                <a:ea typeface="MS PGothic" charset="-128"/>
              </a:rPr>
              <a:t>看终止这个进程还会不会形成</a:t>
            </a:r>
            <a:r>
              <a:rPr kumimoji="1" lang="en-US" altLang="zh-CN" sz="2400" dirty="0">
                <a:ea typeface="MS PGothic" charset="-128"/>
              </a:rPr>
              <a:t>cycle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5FD7FC4-C3F8-4251-3EB2-2F367B3841A4}"/>
              </a:ext>
            </a:extLst>
          </p:cNvPr>
          <p:cNvSpPr/>
          <p:nvPr/>
        </p:nvSpPr>
        <p:spPr bwMode="auto">
          <a:xfrm>
            <a:off x="76781" y="702172"/>
            <a:ext cx="1535633" cy="16682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>
          <a:xfrm>
            <a:off x="1693889" y="142408"/>
            <a:ext cx="5711252" cy="627375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Recovery:  Rollback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7" y="1482725"/>
            <a:ext cx="7730579" cy="4483100"/>
          </a:xfrm>
        </p:spPr>
        <p:txBody>
          <a:bodyPr/>
          <a:lstStyle/>
          <a:p>
            <a:r>
              <a:rPr lang="en-US" altLang="zh-CN" sz="2800" b="1" dirty="0">
                <a:ea typeface="MS PGothic" charset="-128"/>
              </a:rPr>
              <a:t>Selecting a victim</a:t>
            </a:r>
            <a:r>
              <a:rPr lang="zh-CN" altLang="en-US" sz="2800" b="1" dirty="0">
                <a:ea typeface="MS PGothic" charset="-128"/>
              </a:rPr>
              <a:t>（受害者）</a:t>
            </a:r>
            <a:r>
              <a:rPr lang="en-US" altLang="zh-CN" sz="2800" b="1" dirty="0">
                <a:ea typeface="MS PGothic" charset="-128"/>
              </a:rPr>
              <a:t> </a:t>
            </a:r>
            <a:r>
              <a:rPr lang="en-US" altLang="zh-CN" sz="2800" dirty="0">
                <a:ea typeface="MS PGothic" charset="-128"/>
              </a:rPr>
              <a:t>– minimize cost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MySQL attempts to select transactions that </a:t>
            </a:r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minimize the number of rows </a:t>
            </a:r>
            <a:r>
              <a:rPr lang="en-US" altLang="zh-CN" sz="2400" dirty="0">
                <a:ea typeface="MS PGothic" charset="-128"/>
              </a:rPr>
              <a:t>being inserted, updated, or deleted</a:t>
            </a:r>
          </a:p>
          <a:p>
            <a:pPr lvl="1"/>
            <a:endParaRPr lang="en-US" altLang="zh-CN" sz="2000" dirty="0">
              <a:ea typeface="MS PGothic" charset="-128"/>
            </a:endParaRPr>
          </a:p>
          <a:p>
            <a:r>
              <a:rPr lang="en-US" altLang="zh-CN" sz="2800" b="1" dirty="0">
                <a:ea typeface="MS PGothic" charset="-128"/>
              </a:rPr>
              <a:t>Rollback</a:t>
            </a:r>
            <a:r>
              <a:rPr lang="en-US" altLang="zh-CN" sz="2800" dirty="0">
                <a:ea typeface="MS PGothic" charset="-128"/>
              </a:rPr>
              <a:t> – return to some safe state, restart process for that state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checkpoint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Ignore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68610" name="内容占位符 2"/>
          <p:cNvSpPr>
            <a:spLocks noGrp="1"/>
          </p:cNvSpPr>
          <p:nvPr>
            <p:ph idx="1"/>
          </p:nvPr>
        </p:nvSpPr>
        <p:spPr>
          <a:xfrm>
            <a:off x="806450" y="1233488"/>
            <a:ext cx="8229600" cy="1357312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Ostrich</a:t>
            </a:r>
          </a:p>
          <a:p>
            <a:r>
              <a:rPr lang="en-US" altLang="zh-CN" sz="2800" dirty="0">
                <a:ea typeface="MS PGothic" charset="-128"/>
              </a:rPr>
              <a:t>Frequency of deadlock</a:t>
            </a:r>
            <a:endParaRPr lang="zh-CN" altLang="en-US" sz="2800" dirty="0">
              <a:ea typeface="MS PGothic" charset="-128"/>
            </a:endParaRPr>
          </a:p>
        </p:txBody>
      </p:sp>
      <p:pic>
        <p:nvPicPr>
          <p:cNvPr id="68611" name="Picture 2" descr="http://img3.imgtn.bdimg.com/it/u=2750938997,2737288976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844800"/>
            <a:ext cx="47625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Summary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100354" name="内容占位符 2"/>
          <p:cNvSpPr>
            <a:spLocks noGrp="1"/>
          </p:cNvSpPr>
          <p:nvPr>
            <p:ph idx="1"/>
          </p:nvPr>
        </p:nvSpPr>
        <p:spPr>
          <a:xfrm>
            <a:off x="806450" y="1233488"/>
            <a:ext cx="8229600" cy="5167312"/>
          </a:xfrm>
        </p:spPr>
        <p:txBody>
          <a:bodyPr/>
          <a:lstStyle/>
          <a:p>
            <a:pPr>
              <a:defRPr/>
            </a:pPr>
            <a:r>
              <a:rPr lang="en-US" altLang="zh-CN" sz="2800" dirty="0">
                <a:ea typeface="MS PGothic" charset="-128"/>
              </a:rPr>
              <a:t>Deadlock</a:t>
            </a:r>
          </a:p>
          <a:p>
            <a:pPr>
              <a:defRPr/>
            </a:pPr>
            <a:r>
              <a:rPr lang="en-US" altLang="zh-CN" sz="2800" dirty="0">
                <a:ea typeface="MS PGothic" charset="-128"/>
              </a:rPr>
              <a:t>Necessary conditions</a:t>
            </a:r>
          </a:p>
          <a:p>
            <a:pPr>
              <a:defRPr/>
            </a:pPr>
            <a:r>
              <a:rPr lang="en-US" altLang="zh-CN" sz="2800" dirty="0">
                <a:ea typeface="MS PGothic" charset="-128"/>
              </a:rPr>
              <a:t>Deadlock prevention and avoidance</a:t>
            </a:r>
          </a:p>
          <a:p>
            <a:pPr>
              <a:defRPr/>
            </a:pPr>
            <a:r>
              <a:rPr lang="en-US" altLang="zh-CN" sz="2800" dirty="0">
                <a:ea typeface="MS PGothic" charset="-128"/>
              </a:rPr>
              <a:t>Deadlock detection and recovery</a:t>
            </a:r>
          </a:p>
          <a:p>
            <a:pPr marL="0" indent="0">
              <a:buFont typeface="Monotype Sorts" charset="2"/>
              <a:buNone/>
              <a:defRPr/>
            </a:pPr>
            <a:endParaRPr lang="en-US" altLang="zh-CN" sz="2800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A Brief Review of Process Management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71682" name="内容占位符 2"/>
          <p:cNvSpPr>
            <a:spLocks noGrp="1"/>
          </p:cNvSpPr>
          <p:nvPr>
            <p:ph idx="1"/>
          </p:nvPr>
        </p:nvSpPr>
        <p:spPr>
          <a:xfrm>
            <a:off x="914400" y="839788"/>
            <a:ext cx="7889875" cy="6003925"/>
          </a:xfrm>
        </p:spPr>
        <p:txBody>
          <a:bodyPr/>
          <a:lstStyle/>
          <a:p>
            <a:r>
              <a:rPr lang="en-US" altLang="zh-CN" sz="2400" dirty="0">
                <a:ea typeface="MS PGothic" charset="-128"/>
              </a:rPr>
              <a:t>Interrupt/system call</a:t>
            </a:r>
          </a:p>
          <a:p>
            <a:pPr lvl="1"/>
            <a:r>
              <a:rPr lang="en-US" altLang="zh-CN" sz="2000" dirty="0">
                <a:ea typeface="MS PGothic" charset="-128"/>
              </a:rPr>
              <a:t>User/kernel mode</a:t>
            </a:r>
          </a:p>
          <a:p>
            <a:r>
              <a:rPr lang="en-US" altLang="zh-CN" sz="2400" dirty="0">
                <a:ea typeface="MS PGothic" charset="-128"/>
              </a:rPr>
              <a:t>Process/threads</a:t>
            </a:r>
          </a:p>
          <a:p>
            <a:pPr lvl="1"/>
            <a:r>
              <a:rPr lang="en-US" altLang="zh-CN" sz="2000" dirty="0">
                <a:ea typeface="MS PGothic" charset="-128"/>
              </a:rPr>
              <a:t>PCB (</a:t>
            </a:r>
            <a:r>
              <a:rPr lang="en-US" altLang="zh-CN" sz="2000" dirty="0" err="1">
                <a:ea typeface="MS PGothic" charset="-128"/>
              </a:rPr>
              <a:t>pid</a:t>
            </a:r>
            <a:r>
              <a:rPr lang="en-US" altLang="zh-CN" sz="2000" dirty="0">
                <a:ea typeface="MS PGothic" charset="-128"/>
              </a:rPr>
              <a:t>, state, PC)</a:t>
            </a:r>
            <a:endParaRPr lang="zh-CN" altLang="en-US" sz="2000" dirty="0">
              <a:ea typeface="MS PGothic" charset="-128"/>
            </a:endParaRPr>
          </a:p>
          <a:p>
            <a:pPr lvl="1"/>
            <a:r>
              <a:rPr lang="en-US" altLang="zh-CN" sz="2000">
                <a:ea typeface="MS PGothic" charset="-128"/>
              </a:rPr>
              <a:t>Context, context switch</a:t>
            </a:r>
          </a:p>
          <a:p>
            <a:pPr lvl="1"/>
            <a:r>
              <a:rPr lang="en-US" altLang="zh-CN" sz="2000" dirty="0">
                <a:ea typeface="MS PGothic" charset="-128"/>
              </a:rPr>
              <a:t>Thread models</a:t>
            </a:r>
          </a:p>
          <a:p>
            <a:r>
              <a:rPr lang="en-US" altLang="zh-CN" sz="2400" dirty="0">
                <a:ea typeface="MS PGothic" charset="-128"/>
              </a:rPr>
              <a:t>Scheduling</a:t>
            </a:r>
          </a:p>
          <a:p>
            <a:pPr lvl="1"/>
            <a:r>
              <a:rPr lang="en-US" altLang="zh-CN" sz="2000" dirty="0">
                <a:ea typeface="MS PGothic" charset="-128"/>
              </a:rPr>
              <a:t>Scheduling occasion</a:t>
            </a:r>
            <a:endParaRPr lang="zh-CN" altLang="en-US" sz="2000" dirty="0">
              <a:ea typeface="MS PGothic" charset="-128"/>
            </a:endParaRPr>
          </a:p>
          <a:p>
            <a:pPr lvl="1"/>
            <a:r>
              <a:rPr lang="en-US" altLang="zh-CN" sz="2000" dirty="0">
                <a:ea typeface="MS PGothic" charset="-128"/>
              </a:rPr>
              <a:t>Criteria</a:t>
            </a:r>
            <a:endParaRPr lang="zh-CN" altLang="en-US" sz="2000" dirty="0">
              <a:ea typeface="MS PGothic" charset="-128"/>
            </a:endParaRPr>
          </a:p>
          <a:p>
            <a:pPr lvl="1"/>
            <a:r>
              <a:rPr lang="en-US" altLang="zh-CN" sz="2000" dirty="0">
                <a:ea typeface="MS PGothic" charset="-128"/>
              </a:rPr>
              <a:t>Policy</a:t>
            </a:r>
          </a:p>
          <a:p>
            <a:r>
              <a:rPr lang="en-US" altLang="zh-CN" sz="2400" dirty="0">
                <a:ea typeface="MS PGothic" charset="-128"/>
              </a:rPr>
              <a:t>Synchronization</a:t>
            </a:r>
            <a:endParaRPr lang="zh-CN" altLang="en-US" sz="2400" dirty="0">
              <a:ea typeface="MS PGothic" charset="-128"/>
            </a:endParaRPr>
          </a:p>
          <a:p>
            <a:pPr lvl="1"/>
            <a:r>
              <a:rPr lang="en-US" altLang="zh-CN" sz="2000" dirty="0">
                <a:ea typeface="MS PGothic" charset="-128"/>
              </a:rPr>
              <a:t>Race condition/critical section</a:t>
            </a:r>
          </a:p>
          <a:p>
            <a:pPr lvl="1"/>
            <a:r>
              <a:rPr lang="en-US" altLang="zh-CN" sz="2000" dirty="0">
                <a:ea typeface="MS PGothic" charset="-128"/>
              </a:rPr>
              <a:t>Mutex lock/semaphore</a:t>
            </a:r>
          </a:p>
          <a:p>
            <a:pPr lvl="1"/>
            <a:r>
              <a:rPr lang="en-US" altLang="zh-CN" sz="2000" dirty="0">
                <a:ea typeface="MS PGothic" charset="-128"/>
              </a:rPr>
              <a:t>Deadlock</a:t>
            </a:r>
            <a:endParaRPr lang="zh-CN" altLang="en-US" sz="2000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标题 1"/>
          <p:cNvSpPr>
            <a:spLocks noGrp="1"/>
          </p:cNvSpPr>
          <p:nvPr>
            <p:ph type="title"/>
          </p:nvPr>
        </p:nvSpPr>
        <p:spPr>
          <a:xfrm>
            <a:off x="401638" y="2459038"/>
            <a:ext cx="8229600" cy="576262"/>
          </a:xfrm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The End</a:t>
            </a:r>
            <a:endParaRPr kumimoji="1" lang="zh-CN" altLang="en-US">
              <a:ea typeface="MS PGothic" charset="-128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Joint Progress Diagram: Single CPU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22530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0713" y="1093788"/>
            <a:ext cx="7902575" cy="5973762"/>
          </a:xfrm>
        </p:spPr>
      </p:pic>
    </p:spTree>
    <p:extLst>
      <p:ext uri="{BB962C8B-B14F-4D97-AF65-F5344CB8AC3E}">
        <p14:creationId xmlns:p14="http://schemas.microsoft.com/office/powerpoint/2010/main" val="717422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Joint Progress Diagram: Single CPU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24578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9463" y="947738"/>
            <a:ext cx="7907337" cy="6564312"/>
          </a:xfrm>
        </p:spPr>
      </p:pic>
    </p:spTree>
    <p:extLst>
      <p:ext uri="{BB962C8B-B14F-4D97-AF65-F5344CB8AC3E}">
        <p14:creationId xmlns:p14="http://schemas.microsoft.com/office/powerpoint/2010/main" val="1989784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What is deadlock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16386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4650" y="1309688"/>
            <a:ext cx="8769350" cy="480695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What is deadlock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1741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ea typeface="MS PGothic" charset="-128"/>
              </a:rPr>
              <a:t>A set of processes is </a:t>
            </a:r>
            <a:r>
              <a:rPr lang="en-US" altLang="zh-CN" sz="2800" dirty="0">
                <a:solidFill>
                  <a:srgbClr val="3366FF"/>
                </a:solidFill>
                <a:ea typeface="MS PGothic" charset="-128"/>
              </a:rPr>
              <a:t>deadlocked</a:t>
            </a:r>
            <a:r>
              <a:rPr lang="en-US" altLang="zh-CN" sz="2800" dirty="0">
                <a:ea typeface="MS PGothic" charset="-128"/>
              </a:rPr>
              <a:t> when each process in the set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is blocked</a:t>
            </a:r>
            <a:r>
              <a:rPr lang="en-US" altLang="zh-CN" sz="2800" dirty="0">
                <a:ea typeface="MS PGothic" charset="-128"/>
              </a:rPr>
              <a:t> awaiting an event (typically the freeing up of some requested resource) that can only be triggered by another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blocked </a:t>
            </a:r>
            <a:r>
              <a:rPr lang="en-US" altLang="zh-CN" sz="2800" dirty="0">
                <a:ea typeface="MS PGothic" charset="-128"/>
              </a:rPr>
              <a:t>process in the set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Deadlock is 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permanent</a:t>
            </a:r>
            <a:r>
              <a:rPr lang="zh-CN" altLang="en-US" sz="2800" b="1" dirty="0">
                <a:solidFill>
                  <a:srgbClr val="FF0000"/>
                </a:solidFill>
                <a:ea typeface="MS PGothic" charset="-128"/>
              </a:rPr>
              <a:t>（永久的）</a:t>
            </a:r>
            <a:r>
              <a:rPr lang="en-US" altLang="zh-CN" sz="2800" dirty="0">
                <a:ea typeface="MS PGothic" charset="-128"/>
              </a:rPr>
              <a:t> because none of the events is ever triggered</a:t>
            </a:r>
            <a:endParaRPr lang="zh-CN" altLang="en-US" sz="2800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03300" y="277813"/>
            <a:ext cx="76835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Deadlock Example</a:t>
            </a:r>
          </a:p>
        </p:txBody>
      </p:sp>
      <p:sp>
        <p:nvSpPr>
          <p:cNvPr id="1843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639050" cy="4446587"/>
          </a:xfrm>
        </p:spPr>
        <p:txBody>
          <a:bodyPr/>
          <a:lstStyle/>
          <a:p>
            <a:pPr marL="0" indent="0">
              <a:buFont typeface="Monotype Sorts" charset="2"/>
              <a:buNone/>
            </a:pPr>
            <a:r>
              <a:rPr lang="en-US" altLang="zh-CN" sz="1400" b="1" dirty="0">
                <a:latin typeface="Courier New" charset="0"/>
                <a:ea typeface="MS PGothic" charset="-128"/>
              </a:rPr>
              <a:t>/* thread one runs in this function */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1400" b="1" dirty="0">
                <a:latin typeface="Courier New" charset="0"/>
                <a:ea typeface="MS PGothic" charset="-128"/>
              </a:rPr>
              <a:t>void *do work one(void *param)</a:t>
            </a:r>
            <a:br>
              <a:rPr lang="en-US" altLang="zh-CN" sz="1400" b="1" dirty="0">
                <a:latin typeface="Courier New" charset="0"/>
                <a:ea typeface="MS PGothic" charset="-128"/>
              </a:rPr>
            </a:br>
            <a:r>
              <a:rPr lang="en-US" altLang="zh-CN" sz="1100" b="1" dirty="0">
                <a:latin typeface="Courier New" charset="0"/>
                <a:ea typeface="MS PGothic" charset="-128"/>
              </a:rPr>
              <a:t>{ </a:t>
            </a:r>
            <a:endParaRPr lang="en-US" altLang="zh-CN" sz="1400" b="1" dirty="0">
              <a:latin typeface="Courier New" charset="0"/>
              <a:ea typeface="MS PGothic" charset="-128"/>
            </a:endParaRPr>
          </a:p>
          <a:p>
            <a:pPr marL="0" indent="0">
              <a:buFont typeface="Monotype Sorts" charset="2"/>
              <a:buNone/>
            </a:pPr>
            <a:r>
              <a:rPr lang="en-US" altLang="zh-CN" sz="1400" b="1" dirty="0">
                <a:latin typeface="Courier New" charset="0"/>
                <a:ea typeface="MS PGothic" charset="-128"/>
              </a:rPr>
              <a:t>   </a:t>
            </a:r>
            <a:r>
              <a:rPr lang="en-US" altLang="zh-CN" sz="1400" b="1" dirty="0" err="1">
                <a:latin typeface="Courier New" charset="0"/>
                <a:ea typeface="MS PGothic" charset="-128"/>
              </a:rPr>
              <a:t>pthread</a:t>
            </a:r>
            <a:r>
              <a:rPr lang="en-US" altLang="zh-CN" sz="1400" b="1" dirty="0">
                <a:latin typeface="Courier New" charset="0"/>
                <a:ea typeface="MS PGothic" charset="-128"/>
              </a:rPr>
              <a:t> mutex lock(&amp;first mutex);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1400" b="1" dirty="0">
                <a:latin typeface="Courier New" charset="0"/>
                <a:ea typeface="MS PGothic" charset="-128"/>
              </a:rPr>
              <a:t>   </a:t>
            </a:r>
            <a:r>
              <a:rPr lang="en-US" altLang="zh-CN" sz="1400" b="1" dirty="0" err="1">
                <a:latin typeface="Courier New" charset="0"/>
                <a:ea typeface="MS PGothic" charset="-128"/>
              </a:rPr>
              <a:t>pthread</a:t>
            </a:r>
            <a:r>
              <a:rPr lang="en-US" altLang="zh-CN" sz="1400" b="1" dirty="0">
                <a:latin typeface="Courier New" charset="0"/>
                <a:ea typeface="MS PGothic" charset="-128"/>
              </a:rPr>
              <a:t> mutex lock(&amp;second mutex);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1400" b="1" dirty="0">
                <a:latin typeface="Courier New" charset="0"/>
                <a:ea typeface="MS PGothic" charset="-128"/>
              </a:rPr>
              <a:t>   /** * Do some work */</a:t>
            </a:r>
            <a:br>
              <a:rPr lang="en-US" altLang="zh-CN" sz="1400" b="1" dirty="0">
                <a:latin typeface="Courier New" charset="0"/>
                <a:ea typeface="MS PGothic" charset="-128"/>
              </a:rPr>
            </a:br>
            <a:r>
              <a:rPr lang="en-US" altLang="zh-CN" sz="1400" b="1" dirty="0">
                <a:latin typeface="Courier New" charset="0"/>
                <a:ea typeface="MS PGothic" charset="-128"/>
              </a:rPr>
              <a:t>   </a:t>
            </a:r>
            <a:r>
              <a:rPr lang="en-US" altLang="zh-CN" sz="1400" b="1" dirty="0" err="1">
                <a:latin typeface="Courier New" charset="0"/>
                <a:ea typeface="MS PGothic" charset="-128"/>
              </a:rPr>
              <a:t>pthread</a:t>
            </a:r>
            <a:r>
              <a:rPr lang="en-US" altLang="zh-CN" sz="1400" b="1" dirty="0">
                <a:latin typeface="Courier New" charset="0"/>
                <a:ea typeface="MS PGothic" charset="-128"/>
              </a:rPr>
              <a:t> mutex unlock(&amp;second mutex);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1400" b="1" dirty="0">
                <a:latin typeface="Courier New" charset="0"/>
                <a:ea typeface="MS PGothic" charset="-128"/>
              </a:rPr>
              <a:t>   </a:t>
            </a:r>
            <a:r>
              <a:rPr lang="en-US" altLang="zh-CN" sz="1400" b="1" dirty="0" err="1">
                <a:latin typeface="Courier New" charset="0"/>
                <a:ea typeface="MS PGothic" charset="-128"/>
              </a:rPr>
              <a:t>pthread</a:t>
            </a:r>
            <a:r>
              <a:rPr lang="en-US" altLang="zh-CN" sz="1400" b="1" dirty="0">
                <a:latin typeface="Courier New" charset="0"/>
                <a:ea typeface="MS PGothic" charset="-128"/>
              </a:rPr>
              <a:t> mutex unlock(&amp;first mutex);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1400" b="1" dirty="0">
                <a:latin typeface="Courier New" charset="0"/>
                <a:ea typeface="MS PGothic" charset="-128"/>
              </a:rPr>
              <a:t>   </a:t>
            </a:r>
            <a:r>
              <a:rPr lang="en-US" altLang="zh-CN" sz="1400" b="1" dirty="0" err="1">
                <a:latin typeface="Courier New" charset="0"/>
                <a:ea typeface="MS PGothic" charset="-128"/>
              </a:rPr>
              <a:t>pthread</a:t>
            </a:r>
            <a:r>
              <a:rPr lang="en-US" altLang="zh-CN" sz="1400" b="1" dirty="0">
                <a:latin typeface="Courier New" charset="0"/>
                <a:ea typeface="MS PGothic" charset="-128"/>
              </a:rPr>
              <a:t> exit(0);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1400" b="1" dirty="0">
                <a:latin typeface="Courier New" charset="0"/>
                <a:ea typeface="MS PGothic" charset="-128"/>
              </a:rPr>
              <a:t>}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1400" b="1" dirty="0">
                <a:latin typeface="Courier New" charset="0"/>
                <a:ea typeface="MS PGothic" charset="-128"/>
              </a:rPr>
              <a:t>/* thread two runs in this function */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1400" b="1" dirty="0">
                <a:latin typeface="Courier New" charset="0"/>
                <a:ea typeface="MS PGothic" charset="-128"/>
              </a:rPr>
              <a:t>void *do work two(void *param)</a:t>
            </a:r>
            <a:br>
              <a:rPr lang="en-US" altLang="zh-CN" sz="1400" b="1" dirty="0">
                <a:latin typeface="Courier New" charset="0"/>
                <a:ea typeface="MS PGothic" charset="-128"/>
              </a:rPr>
            </a:br>
            <a:r>
              <a:rPr lang="en-US" altLang="zh-CN" sz="1100" b="1" dirty="0">
                <a:latin typeface="Courier New" charset="0"/>
                <a:ea typeface="MS PGothic" charset="-128"/>
              </a:rPr>
              <a:t>{ </a:t>
            </a:r>
            <a:endParaRPr lang="en-US" altLang="zh-CN" sz="1400" b="1" dirty="0">
              <a:latin typeface="Courier New" charset="0"/>
              <a:ea typeface="MS PGothic" charset="-128"/>
            </a:endParaRPr>
          </a:p>
          <a:p>
            <a:pPr marL="0" indent="0">
              <a:buFont typeface="Monotype Sorts" charset="2"/>
              <a:buNone/>
            </a:pPr>
            <a:r>
              <a:rPr lang="en-US" altLang="zh-CN" sz="1400" b="1" dirty="0">
                <a:latin typeface="Courier New" charset="0"/>
                <a:ea typeface="MS PGothic" charset="-128"/>
              </a:rPr>
              <a:t>   </a:t>
            </a:r>
            <a:r>
              <a:rPr lang="en-US" altLang="zh-CN" sz="1400" b="1" dirty="0" err="1">
                <a:latin typeface="Courier New" charset="0"/>
                <a:ea typeface="MS PGothic" charset="-128"/>
              </a:rPr>
              <a:t>pthread</a:t>
            </a:r>
            <a:r>
              <a:rPr lang="en-US" altLang="zh-CN" sz="1400" b="1" dirty="0">
                <a:latin typeface="Courier New" charset="0"/>
                <a:ea typeface="MS PGothic" charset="-128"/>
              </a:rPr>
              <a:t> mutex lock(&amp;second mutex);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1400" b="1" dirty="0">
                <a:latin typeface="Courier New" charset="0"/>
                <a:ea typeface="MS PGothic" charset="-128"/>
              </a:rPr>
              <a:t>   </a:t>
            </a:r>
            <a:r>
              <a:rPr lang="en-US" altLang="zh-CN" sz="1400" b="1" dirty="0" err="1">
                <a:latin typeface="Courier New" charset="0"/>
                <a:ea typeface="MS PGothic" charset="-128"/>
              </a:rPr>
              <a:t>pthread</a:t>
            </a:r>
            <a:r>
              <a:rPr lang="en-US" altLang="zh-CN" sz="1400" b="1" dirty="0">
                <a:latin typeface="Courier New" charset="0"/>
                <a:ea typeface="MS PGothic" charset="-128"/>
              </a:rPr>
              <a:t> mutex lock(&amp;first mutex);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1400" b="1" dirty="0">
                <a:latin typeface="Courier New" charset="0"/>
                <a:ea typeface="MS PGothic" charset="-128"/>
              </a:rPr>
              <a:t>   /** * Do some work */</a:t>
            </a:r>
            <a:br>
              <a:rPr lang="en-US" altLang="zh-CN" sz="1400" b="1" dirty="0">
                <a:latin typeface="Courier New" charset="0"/>
                <a:ea typeface="MS PGothic" charset="-128"/>
              </a:rPr>
            </a:br>
            <a:r>
              <a:rPr lang="en-US" altLang="zh-CN" sz="1400" b="1" dirty="0">
                <a:latin typeface="Courier New" charset="0"/>
                <a:ea typeface="MS PGothic" charset="-128"/>
              </a:rPr>
              <a:t>   </a:t>
            </a:r>
            <a:r>
              <a:rPr lang="en-US" altLang="zh-CN" sz="1400" b="1" dirty="0" err="1">
                <a:latin typeface="Courier New" charset="0"/>
                <a:ea typeface="MS PGothic" charset="-128"/>
              </a:rPr>
              <a:t>pthread</a:t>
            </a:r>
            <a:r>
              <a:rPr lang="en-US" altLang="zh-CN" sz="1400" b="1" dirty="0">
                <a:latin typeface="Courier New" charset="0"/>
                <a:ea typeface="MS PGothic" charset="-128"/>
              </a:rPr>
              <a:t> mutex unlock(&amp;first mutex);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1400" b="1" dirty="0">
                <a:latin typeface="Courier New" charset="0"/>
                <a:ea typeface="MS PGothic" charset="-128"/>
              </a:rPr>
              <a:t>   </a:t>
            </a:r>
            <a:r>
              <a:rPr lang="en-US" altLang="zh-CN" sz="1400" b="1" dirty="0" err="1">
                <a:latin typeface="Courier New" charset="0"/>
                <a:ea typeface="MS PGothic" charset="-128"/>
              </a:rPr>
              <a:t>pthread</a:t>
            </a:r>
            <a:r>
              <a:rPr lang="en-US" altLang="zh-CN" sz="1400" b="1" dirty="0">
                <a:latin typeface="Courier New" charset="0"/>
                <a:ea typeface="MS PGothic" charset="-128"/>
              </a:rPr>
              <a:t> mutex unlock(&amp;second mutex);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1400" b="1" dirty="0">
                <a:latin typeface="Courier New" charset="0"/>
                <a:ea typeface="MS PGothic" charset="-128"/>
              </a:rPr>
              <a:t>   </a:t>
            </a:r>
            <a:r>
              <a:rPr lang="en-US" altLang="zh-CN" sz="1400" b="1" dirty="0" err="1">
                <a:latin typeface="Courier New" charset="0"/>
                <a:ea typeface="MS PGothic" charset="-128"/>
              </a:rPr>
              <a:t>pthread</a:t>
            </a:r>
            <a:r>
              <a:rPr lang="en-US" altLang="zh-CN" sz="1400" b="1" dirty="0">
                <a:latin typeface="Courier New" charset="0"/>
                <a:ea typeface="MS PGothic" charset="-128"/>
              </a:rPr>
              <a:t> exit(0);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1400" b="1" dirty="0">
                <a:latin typeface="Courier New" charset="0"/>
                <a:ea typeface="MS PGothic" charset="-128"/>
              </a:rPr>
              <a:t>} </a:t>
            </a:r>
          </a:p>
        </p:txBody>
      </p:sp>
      <p:sp>
        <p:nvSpPr>
          <p:cNvPr id="18435" name="文本框 1"/>
          <p:cNvSpPr txBox="1">
            <a:spLocks noChangeArrowheads="1"/>
          </p:cNvSpPr>
          <p:nvPr/>
        </p:nvSpPr>
        <p:spPr bwMode="auto">
          <a:xfrm>
            <a:off x="6218238" y="4190036"/>
            <a:ext cx="24685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Verdana" charset="0"/>
              </a:rPr>
              <a:t>Demo: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Verdana" charset="0"/>
              </a:rPr>
              <a:t>ABBA</a:t>
            </a:r>
            <a:endParaRPr lang="zh-CN" altLang="en-US" b="1" dirty="0">
              <a:solidFill>
                <a:srgbClr val="FF0000"/>
              </a:solidFill>
              <a:latin typeface="Verdana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A5FE7BE-D7E9-A24C-74E4-EBC5499E3CB3}"/>
              </a:ext>
            </a:extLst>
          </p:cNvPr>
          <p:cNvCxnSpPr>
            <a:cxnSpLocks/>
          </p:cNvCxnSpPr>
          <p:nvPr/>
        </p:nvCxnSpPr>
        <p:spPr bwMode="auto">
          <a:xfrm>
            <a:off x="906023" y="2269788"/>
            <a:ext cx="4500000" cy="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EE03C2-F88D-CF36-1659-5D397EFC0F3D}"/>
              </a:ext>
            </a:extLst>
          </p:cNvPr>
          <p:cNvCxnSpPr>
            <a:cxnSpLocks/>
          </p:cNvCxnSpPr>
          <p:nvPr/>
        </p:nvCxnSpPr>
        <p:spPr bwMode="auto">
          <a:xfrm>
            <a:off x="753623" y="4957864"/>
            <a:ext cx="4500000" cy="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DC3F067-22FF-FDEC-37C3-0855E58E3612}"/>
              </a:ext>
            </a:extLst>
          </p:cNvPr>
          <p:cNvSpPr txBox="1"/>
          <p:nvPr/>
        </p:nvSpPr>
        <p:spPr>
          <a:xfrm>
            <a:off x="5638124" y="2362878"/>
            <a:ext cx="22023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a typeface="MS PGothic" charset="-128"/>
              </a:rPr>
              <a:t>此时</a:t>
            </a:r>
            <a:r>
              <a:rPr lang="en-US" altLang="zh-CN" dirty="0">
                <a:ea typeface="MS PGothic" charset="-128"/>
              </a:rPr>
              <a:t>thread1</a:t>
            </a:r>
            <a:r>
              <a:rPr lang="zh-CN" altLang="en-US" dirty="0">
                <a:ea typeface="MS PGothic" charset="-128"/>
              </a:rPr>
              <a:t>想获取</a:t>
            </a:r>
            <a:r>
              <a:rPr lang="en-US" altLang="zh-CN" dirty="0">
                <a:ea typeface="MS PGothic" charset="-128"/>
              </a:rPr>
              <a:t>second mutex</a:t>
            </a:r>
            <a:r>
              <a:rPr lang="zh-CN" altLang="en-US" dirty="0">
                <a:ea typeface="MS PGothic" charset="-128"/>
              </a:rPr>
              <a:t>，</a:t>
            </a:r>
            <a:r>
              <a:rPr lang="en-US" altLang="zh-CN" dirty="0">
                <a:ea typeface="MS PGothic" charset="-128"/>
              </a:rPr>
              <a:t>thread2</a:t>
            </a:r>
            <a:r>
              <a:rPr lang="zh-CN" altLang="en-US" dirty="0">
                <a:ea typeface="MS PGothic" charset="-128"/>
              </a:rPr>
              <a:t>想获取</a:t>
            </a:r>
            <a:r>
              <a:rPr lang="en-US" altLang="zh-CN" dirty="0">
                <a:ea typeface="MS PGothic" charset="-128"/>
              </a:rPr>
              <a:t>first mutex</a:t>
            </a:r>
            <a:r>
              <a:rPr lang="zh-CN" altLang="en-US" dirty="0">
                <a:ea typeface="MS PGothic" charset="-128"/>
              </a:rPr>
              <a:t>，</a:t>
            </a:r>
            <a:endParaRPr lang="en-US" altLang="zh-CN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死锁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Two Dining Philosophers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75" y="1038385"/>
            <a:ext cx="8720225" cy="558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14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Two Dining Philosophers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2" y="1005209"/>
            <a:ext cx="8686800" cy="55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3344"/>
      </p:ext>
    </p:extLst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555</TotalTime>
  <Words>2434</Words>
  <Application>Microsoft Office PowerPoint</Application>
  <PresentationFormat>全屏显示(4:3)</PresentationFormat>
  <Paragraphs>290</Paragraphs>
  <Slides>47</Slides>
  <Notes>30</Notes>
  <HiddenSlides>3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7" baseType="lpstr">
      <vt:lpstr>Microsoft YaHei Light</vt:lpstr>
      <vt:lpstr>Monotype Sorts</vt:lpstr>
      <vt:lpstr>MS PGothic</vt:lpstr>
      <vt:lpstr>Arial</vt:lpstr>
      <vt:lpstr>Courier New</vt:lpstr>
      <vt:lpstr>Helvetica</vt:lpstr>
      <vt:lpstr>Times New Roman</vt:lpstr>
      <vt:lpstr>Verdana</vt:lpstr>
      <vt:lpstr>Webdings</vt:lpstr>
      <vt:lpstr>os-8</vt:lpstr>
      <vt:lpstr>Chapter 7: Deadlocks</vt:lpstr>
      <vt:lpstr>Chapter 7:  Deadlocks</vt:lpstr>
      <vt:lpstr>Chapter Objectives</vt:lpstr>
      <vt:lpstr>System Model</vt:lpstr>
      <vt:lpstr>What is deadlock</vt:lpstr>
      <vt:lpstr>What is deadlock</vt:lpstr>
      <vt:lpstr>Deadlock Example</vt:lpstr>
      <vt:lpstr>Two Dining Philosophers</vt:lpstr>
      <vt:lpstr>Two Dining Philosophers</vt:lpstr>
      <vt:lpstr>ABBA</vt:lpstr>
      <vt:lpstr>Example</vt:lpstr>
      <vt:lpstr>Deadlock Characterization</vt:lpstr>
      <vt:lpstr>Necessary Conditions for Deadlock</vt:lpstr>
      <vt:lpstr>Resource-Allocation Graph</vt:lpstr>
      <vt:lpstr>Resource-Allocation Graph (Cont.)</vt:lpstr>
      <vt:lpstr>Request and Hold</vt:lpstr>
      <vt:lpstr>Deadlock</vt:lpstr>
      <vt:lpstr>Deadlock</vt:lpstr>
      <vt:lpstr>Question: Deadlocked Process P1？</vt:lpstr>
      <vt:lpstr>Demo</vt:lpstr>
      <vt:lpstr>Question: Deadlocked Process P3？</vt:lpstr>
      <vt:lpstr>Graph with A Cycle: Sufficient?</vt:lpstr>
      <vt:lpstr>Exercise: Graph With A Cycle</vt:lpstr>
      <vt:lpstr>Summary</vt:lpstr>
      <vt:lpstr>Methods for Handling Deadlocks</vt:lpstr>
      <vt:lpstr>Deadlock Prevention</vt:lpstr>
      <vt:lpstr>Break Necessary Conditions</vt:lpstr>
      <vt:lpstr>Deadlock Prevention</vt:lpstr>
      <vt:lpstr>Deadlock Prevention</vt:lpstr>
      <vt:lpstr>Deadlock Prevention (Cont.)</vt:lpstr>
      <vt:lpstr>Deadlock Avoidance</vt:lpstr>
      <vt:lpstr>Deadlock Avoidance: Banker’s Algorithm</vt:lpstr>
      <vt:lpstr>Deadlock Detection and Recovery</vt:lpstr>
      <vt:lpstr>Deadlock Detection</vt:lpstr>
      <vt:lpstr>Wait-for Graph</vt:lpstr>
      <vt:lpstr>Wait-for Graph： A Cycle？</vt:lpstr>
      <vt:lpstr>Database Application</vt:lpstr>
      <vt:lpstr>Detection Algorithm Usage</vt:lpstr>
      <vt:lpstr>Recovery: Process Termination</vt:lpstr>
      <vt:lpstr>Exercise： Detection and Recovery</vt:lpstr>
      <vt:lpstr>Recovery:  Rollback</vt:lpstr>
      <vt:lpstr>Ignore</vt:lpstr>
      <vt:lpstr>Summary</vt:lpstr>
      <vt:lpstr>A Brief Review of Process Management</vt:lpstr>
      <vt:lpstr>The End</vt:lpstr>
      <vt:lpstr>Joint Progress Diagram: Single CPU</vt:lpstr>
      <vt:lpstr>Joint Progress Diagram: Single CPU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 Deadlocks</dc:title>
  <dc:creator>Microsoft Office 用户</dc:creator>
  <cp:lastModifiedBy>ziran wu</cp:lastModifiedBy>
  <cp:revision>61</cp:revision>
  <cp:lastPrinted>2001-06-14T19:16:14Z</cp:lastPrinted>
  <dcterms:created xsi:type="dcterms:W3CDTF">2022-04-18T07:25:23Z</dcterms:created>
  <dcterms:modified xsi:type="dcterms:W3CDTF">2024-06-06T03:52:20Z</dcterms:modified>
</cp:coreProperties>
</file>